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18" r:id="rId3"/>
    <p:sldId id="320" r:id="rId4"/>
    <p:sldId id="321" r:id="rId5"/>
    <p:sldId id="309" r:id="rId6"/>
    <p:sldId id="308" r:id="rId7"/>
    <p:sldId id="310" r:id="rId8"/>
    <p:sldId id="324" r:id="rId9"/>
    <p:sldId id="312" r:id="rId10"/>
    <p:sldId id="323" r:id="rId11"/>
    <p:sldId id="311" r:id="rId12"/>
    <p:sldId id="313" r:id="rId13"/>
    <p:sldId id="322" r:id="rId14"/>
    <p:sldId id="317" r:id="rId15"/>
    <p:sldId id="32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6433" autoAdjust="0"/>
  </p:normalViewPr>
  <p:slideViewPr>
    <p:cSldViewPr snapToGrid="0">
      <p:cViewPr varScale="1">
        <p:scale>
          <a:sx n="81" d="100"/>
          <a:sy n="81" d="100"/>
        </p:scale>
        <p:origin x="499" y="67"/>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Therapeutic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a:t>
            </a:r>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C18.4  Maintaining Physiotherapy Equipment</a:t>
            </a:r>
            <a:endPar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625035" y="1865561"/>
            <a:ext cx="3870765" cy="2308324"/>
          </a:xfrm>
          <a:prstGeom prst="rect">
            <a:avLst/>
          </a:prstGeom>
        </p:spPr>
        <p:txBody>
          <a:bodyPr wrap="square">
            <a:spAutoFit/>
          </a:bodyPr>
          <a:lstStyle/>
          <a:p>
            <a:pPr marL="742950" lvl="1" indent="-285750" algn="just">
              <a:buFont typeface="Courier New" panose="02070309020205020404" pitchFamily="49" charset="0"/>
              <a:buChar char="o"/>
            </a:pPr>
            <a:r>
              <a:rPr lang="en-GB" dirty="0" smtClean="0">
                <a:solidFill>
                  <a:srgbClr val="000000"/>
                </a:solidFill>
                <a:latin typeface="+mj-lt"/>
                <a:ea typeface="Times New Roman" panose="02020603050405020304" pitchFamily="18" charset="0"/>
                <a:cs typeface="Arial" panose="020B0604020202020204" pitchFamily="34" charset="0"/>
              </a:rPr>
              <a:t>principles </a:t>
            </a:r>
            <a:r>
              <a:rPr lang="en-GB" dirty="0">
                <a:solidFill>
                  <a:srgbClr val="000000"/>
                </a:solidFill>
                <a:latin typeface="+mj-lt"/>
                <a:ea typeface="Times New Roman" panose="02020603050405020304" pitchFamily="18" charset="0"/>
                <a:cs typeface="Arial" panose="020B0604020202020204" pitchFamily="34" charset="0"/>
              </a:rPr>
              <a:t>of operation</a:t>
            </a:r>
            <a:endParaRPr lang="en-GB" dirty="0">
              <a:solidFill>
                <a:srgbClr val="000000"/>
              </a:solidFill>
              <a:latin typeface="+mj-lt"/>
              <a:ea typeface="Times New Roman" panose="02020603050405020304" pitchFamily="18" charset="0"/>
              <a:cs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function</a:t>
            </a:r>
            <a:endParaRPr lang="en-GB" dirty="0">
              <a:solidFill>
                <a:srgbClr val="000000"/>
              </a:solidFill>
              <a:latin typeface="+mj-lt"/>
              <a:ea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use</a:t>
            </a:r>
            <a:endParaRPr lang="en-GB" dirty="0">
              <a:solidFill>
                <a:srgbClr val="000000"/>
              </a:solidFill>
              <a:latin typeface="+mj-lt"/>
              <a:ea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scientific principles</a:t>
            </a:r>
            <a:endParaRPr lang="en-GB" dirty="0">
              <a:solidFill>
                <a:srgbClr val="000000"/>
              </a:solidFill>
              <a:latin typeface="+mj-lt"/>
              <a:ea typeface="Times New Roman" panose="02020603050405020304" pitchFamily="18" charset="0"/>
            </a:endParaRPr>
          </a:p>
          <a:p>
            <a:pPr marL="742950" lvl="1"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construction</a:t>
            </a:r>
            <a:endParaRPr lang="en-GB" dirty="0">
              <a:solidFill>
                <a:srgbClr val="000000"/>
              </a:solidFill>
              <a:latin typeface="+mj-lt"/>
              <a:ea typeface="Times New Roman" panose="02020603050405020304" pitchFamily="18" charset="0"/>
              <a:cs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components</a:t>
            </a:r>
            <a:endParaRPr lang="en-GB" dirty="0">
              <a:solidFill>
                <a:srgbClr val="000000"/>
              </a:solidFill>
              <a:latin typeface="+mj-lt"/>
              <a:ea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system diagram</a:t>
            </a:r>
            <a:endParaRPr lang="en-GB" dirty="0">
              <a:solidFill>
                <a:srgbClr val="000000"/>
              </a:solidFill>
              <a:latin typeface="+mj-lt"/>
              <a:ea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inputs/outputs</a:t>
            </a:r>
            <a:endParaRPr lang="en-GB" dirty="0">
              <a:solidFill>
                <a:srgbClr val="000000"/>
              </a:solidFill>
              <a:latin typeface="+mj-lt"/>
              <a:ea typeface="Times New Roman" panose="02020603050405020304" pitchFamily="18" charset="0"/>
            </a:endParaRP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18.4.3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 therapeutic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5719" y="1438049"/>
            <a:ext cx="4275805" cy="3388067"/>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990225" cy="673629"/>
          </a:xfrm>
        </p:spPr>
        <p:txBody>
          <a:bodyPr>
            <a:normAutofit fontScale="90000"/>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User Interface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51284"/>
            <a:ext cx="2335654" cy="3355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Therapeutic </a:t>
            </a:r>
            <a:r>
              <a:rPr lang="en-GB" sz="2000" b="1" kern="0" dirty="0">
                <a:solidFill>
                  <a:srgbClr val="2E74B5"/>
                </a:solidFill>
                <a:latin typeface="Calibri Light" panose="020F0302020204030204" pitchFamily="34" charset="0"/>
                <a:cs typeface="Times New Roman" panose="02020603050405020304" pitchFamily="18" charset="0"/>
              </a:rPr>
              <a:t>ultrasound</a:t>
            </a:r>
            <a:endParaRPr lang="en-GB" sz="20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18740" y="276131"/>
            <a:ext cx="5636261" cy="5874412"/>
          </a:xfrm>
          <a:prstGeom prst="rect">
            <a:avLst/>
          </a:prstGeom>
        </p:spPr>
      </p:pic>
      <p:sp>
        <p:nvSpPr>
          <p:cNvPr id="7" name="Rechthoek 6"/>
          <p:cNvSpPr/>
          <p:nvPr/>
        </p:nvSpPr>
        <p:spPr>
          <a:xfrm>
            <a:off x="8652934" y="5349393"/>
            <a:ext cx="3390677" cy="923330"/>
          </a:xfrm>
          <a:prstGeom prst="rect">
            <a:avLst/>
          </a:prstGeom>
        </p:spPr>
        <p:txBody>
          <a:bodyPr wrap="square">
            <a:spAutoFit/>
          </a:bodyPr>
          <a:lstStyle/>
          <a:p>
            <a:r>
              <a:rPr lang="en-GB" dirty="0"/>
              <a:t>INTELECT TRANSPORT/VECTRA</a:t>
            </a:r>
          </a:p>
          <a:p>
            <a:r>
              <a:rPr lang="en-GB" dirty="0"/>
              <a:t>GENISYS ULTRASOUND THERAPY</a:t>
            </a:r>
          </a:p>
          <a:p>
            <a:r>
              <a:rPr lang="en-GB" dirty="0" smtClean="0"/>
              <a:t>SYSTEMS</a:t>
            </a:r>
            <a:endParaRPr lang="en-GB" dirty="0"/>
          </a:p>
        </p:txBody>
      </p:sp>
    </p:spTree>
    <p:extLst>
      <p:ext uri="{BB962C8B-B14F-4D97-AF65-F5344CB8AC3E}">
        <p14:creationId xmlns:p14="http://schemas.microsoft.com/office/powerpoint/2010/main" val="1597261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Therapeutic Ultrasound Device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Therapeutic </a:t>
            </a:r>
            <a:r>
              <a:rPr lang="en-GB" sz="2000" b="1" kern="0" dirty="0">
                <a:solidFill>
                  <a:srgbClr val="2E74B5"/>
                </a:solidFill>
                <a:latin typeface="Calibri Light" panose="020F0302020204030204" pitchFamily="34" charset="0"/>
                <a:cs typeface="Times New Roman" panose="02020603050405020304" pitchFamily="18" charset="0"/>
              </a:rPr>
              <a:t>ultrasound</a:t>
            </a:r>
            <a:endParaRPr lang="en-GB" sz="2000" dirty="0"/>
          </a:p>
        </p:txBody>
      </p:sp>
      <p:pic>
        <p:nvPicPr>
          <p:cNvPr id="3" name="Afbeelding 2"/>
          <p:cNvPicPr>
            <a:picLocks noChangeAspect="1"/>
          </p:cNvPicPr>
          <p:nvPr/>
        </p:nvPicPr>
        <p:blipFill>
          <a:blip r:embed="rId2"/>
          <a:stretch>
            <a:fillRect/>
          </a:stretch>
        </p:blipFill>
        <p:spPr>
          <a:xfrm>
            <a:off x="1187370" y="1549235"/>
            <a:ext cx="4585469" cy="4530879"/>
          </a:xfrm>
          <a:prstGeom prst="rect">
            <a:avLst/>
          </a:prstGeom>
        </p:spPr>
      </p:pic>
      <p:pic>
        <p:nvPicPr>
          <p:cNvPr id="5" name="Afbeelding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5194" y="1580068"/>
            <a:ext cx="4916130" cy="4534293"/>
          </a:xfrm>
          <a:prstGeom prst="rect">
            <a:avLst/>
          </a:prstGeom>
        </p:spPr>
      </p:pic>
    </p:spTree>
    <p:extLst>
      <p:ext uri="{BB962C8B-B14F-4D97-AF65-F5344CB8AC3E}">
        <p14:creationId xmlns:p14="http://schemas.microsoft.com/office/powerpoint/2010/main" val="4164224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04524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 shooting: follow the user / service manual</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Therapeutic </a:t>
            </a:r>
            <a:r>
              <a:rPr lang="en-GB" sz="2000" b="1" kern="0" dirty="0">
                <a:solidFill>
                  <a:srgbClr val="2E74B5"/>
                </a:solidFill>
                <a:latin typeface="Calibri Light" panose="020F0302020204030204" pitchFamily="34" charset="0"/>
                <a:cs typeface="Times New Roman" panose="02020603050405020304" pitchFamily="18" charset="0"/>
              </a:rPr>
              <a:t>ultrasound</a:t>
            </a:r>
            <a:endParaRPr lang="en-GB" sz="2000" dirty="0"/>
          </a:p>
        </p:txBody>
      </p:sp>
      <p:sp>
        <p:nvSpPr>
          <p:cNvPr id="4" name="Rechthoek 3"/>
          <p:cNvSpPr/>
          <p:nvPr/>
        </p:nvSpPr>
        <p:spPr>
          <a:xfrm>
            <a:off x="476249" y="2184111"/>
            <a:ext cx="4236988" cy="1754326"/>
          </a:xfrm>
          <a:prstGeom prst="rect">
            <a:avLst/>
          </a:prstGeom>
        </p:spPr>
        <p:txBody>
          <a:bodyPr wrap="square">
            <a:spAutoFit/>
          </a:bodyPr>
          <a:lstStyle/>
          <a:p>
            <a:pPr lvl="0"/>
            <a:r>
              <a:rPr lang="en-GB" b="1" dirty="0">
                <a:solidFill>
                  <a:srgbClr val="7030A0"/>
                </a:solidFill>
              </a:rPr>
              <a:t>5.5 VISUAL INSPECTION</a:t>
            </a:r>
          </a:p>
          <a:p>
            <a:pPr lvl="0"/>
            <a:r>
              <a:rPr lang="en-GB" dirty="0">
                <a:solidFill>
                  <a:srgbClr val="000000"/>
                </a:solidFill>
              </a:rPr>
              <a:t> Visually inspect the Intelect </a:t>
            </a:r>
            <a:r>
              <a:rPr lang="en-GB" dirty="0" smtClean="0">
                <a:solidFill>
                  <a:srgbClr val="000000"/>
                </a:solidFill>
              </a:rPr>
              <a:t>Ultrasound </a:t>
            </a:r>
            <a:r>
              <a:rPr lang="en-GB" dirty="0">
                <a:solidFill>
                  <a:srgbClr val="000000"/>
                </a:solidFill>
              </a:rPr>
              <a:t>Therapy Systems. A </a:t>
            </a:r>
            <a:r>
              <a:rPr lang="en-GB" dirty="0" smtClean="0">
                <a:solidFill>
                  <a:srgbClr val="000000"/>
                </a:solidFill>
              </a:rPr>
              <a:t>visual  </a:t>
            </a:r>
            <a:r>
              <a:rPr lang="en-GB" dirty="0">
                <a:solidFill>
                  <a:srgbClr val="000000"/>
                </a:solidFill>
              </a:rPr>
              <a:t>inspection can, to an experienced technician</a:t>
            </a:r>
            <a:r>
              <a:rPr lang="en-GB" dirty="0" smtClean="0">
                <a:solidFill>
                  <a:srgbClr val="000000"/>
                </a:solidFill>
              </a:rPr>
              <a:t>,  </a:t>
            </a:r>
            <a:r>
              <a:rPr lang="en-GB" dirty="0">
                <a:solidFill>
                  <a:srgbClr val="000000"/>
                </a:solidFill>
              </a:rPr>
              <a:t>indicate possible abuse of the unit and </a:t>
            </a:r>
            <a:r>
              <a:rPr lang="en-GB" dirty="0" smtClean="0">
                <a:solidFill>
                  <a:srgbClr val="000000"/>
                </a:solidFill>
              </a:rPr>
              <a:t>internal  </a:t>
            </a:r>
            <a:r>
              <a:rPr lang="en-GB" dirty="0">
                <a:solidFill>
                  <a:srgbClr val="000000"/>
                </a:solidFill>
              </a:rPr>
              <a:t>problems.</a:t>
            </a:r>
          </a:p>
        </p:txBody>
      </p:sp>
      <p:sp>
        <p:nvSpPr>
          <p:cNvPr id="5" name="Rechthoek 4"/>
          <p:cNvSpPr/>
          <p:nvPr/>
        </p:nvSpPr>
        <p:spPr>
          <a:xfrm>
            <a:off x="5306404" y="2184111"/>
            <a:ext cx="6873742" cy="2585323"/>
          </a:xfrm>
          <a:prstGeom prst="rect">
            <a:avLst/>
          </a:prstGeom>
        </p:spPr>
        <p:txBody>
          <a:bodyPr wrap="square">
            <a:spAutoFit/>
          </a:bodyPr>
          <a:lstStyle/>
          <a:p>
            <a:r>
              <a:rPr lang="en-GB" b="1" dirty="0">
                <a:solidFill>
                  <a:srgbClr val="7030A0"/>
                </a:solidFill>
              </a:rPr>
              <a:t>5.6 UNIT STARTUP AND FAN TESTING</a:t>
            </a:r>
          </a:p>
          <a:p>
            <a:pPr marL="342900" lvl="0" indent="-342900">
              <a:buAutoNum type="alphaUcPeriod"/>
            </a:pPr>
            <a:r>
              <a:rPr lang="en-GB" b="1" dirty="0" smtClean="0">
                <a:solidFill>
                  <a:srgbClr val="7030A0"/>
                </a:solidFill>
                <a:latin typeface="Calibri Light" panose="020F0302020204030204"/>
              </a:rPr>
              <a:t>Test</a:t>
            </a:r>
          </a:p>
          <a:p>
            <a:pPr lvl="0"/>
            <a:r>
              <a:rPr lang="en-GB" b="1" dirty="0" smtClean="0">
                <a:solidFill>
                  <a:srgbClr val="7030A0"/>
                </a:solidFill>
                <a:latin typeface="Calibri Light" panose="020F0302020204030204"/>
              </a:rPr>
              <a:t> </a:t>
            </a:r>
            <a:r>
              <a:rPr lang="en-GB" dirty="0" smtClean="0"/>
              <a:t>1. Place unit face up on work surface.</a:t>
            </a:r>
          </a:p>
          <a:p>
            <a:r>
              <a:rPr lang="en-GB" dirty="0" smtClean="0"/>
              <a:t> </a:t>
            </a:r>
            <a:r>
              <a:rPr lang="en-GB" dirty="0"/>
              <a:t>2. Connect Power Cord to unit and plug </a:t>
            </a:r>
            <a:r>
              <a:rPr lang="en-GB" dirty="0" smtClean="0"/>
              <a:t>into proper </a:t>
            </a:r>
            <a:r>
              <a:rPr lang="en-GB" dirty="0"/>
              <a:t>power receptacle.</a:t>
            </a:r>
          </a:p>
          <a:p>
            <a:r>
              <a:rPr lang="en-GB" dirty="0"/>
              <a:t> 3. Connect an Applicator to the unit.</a:t>
            </a:r>
          </a:p>
          <a:p>
            <a:r>
              <a:rPr lang="en-GB" dirty="0"/>
              <a:t> 4. Turn system on. Adjust the Intensity up </a:t>
            </a:r>
            <a:r>
              <a:rPr lang="en-GB" dirty="0" smtClean="0"/>
              <a:t>and press </a:t>
            </a:r>
            <a:r>
              <a:rPr lang="en-GB" dirty="0"/>
              <a:t>Start. The fan will begin to run, after </a:t>
            </a:r>
            <a:r>
              <a:rPr lang="en-GB" dirty="0" smtClean="0"/>
              <a:t>the  </a:t>
            </a:r>
            <a:r>
              <a:rPr lang="en-GB" dirty="0"/>
              <a:t>audible beep tones.</a:t>
            </a:r>
          </a:p>
          <a:p>
            <a:r>
              <a:rPr lang="en-GB" dirty="0"/>
              <a:t> 5. Place hand at the back of system, </a:t>
            </a:r>
            <a:r>
              <a:rPr lang="en-GB" dirty="0" smtClean="0"/>
              <a:t>near  </a:t>
            </a:r>
            <a:r>
              <a:rPr lang="en-GB" dirty="0"/>
              <a:t>Contrast Control, to verify Fan is blowing out</a:t>
            </a:r>
            <a:r>
              <a:rPr lang="en-GB" dirty="0" smtClean="0"/>
              <a:t>.</a:t>
            </a:r>
            <a:endParaRPr lang="en-GB" dirty="0"/>
          </a:p>
        </p:txBody>
      </p:sp>
      <p:sp>
        <p:nvSpPr>
          <p:cNvPr id="10" name="Rechthoek 9"/>
          <p:cNvSpPr/>
          <p:nvPr/>
        </p:nvSpPr>
        <p:spPr>
          <a:xfrm>
            <a:off x="7564916" y="5499610"/>
            <a:ext cx="4090931" cy="646331"/>
          </a:xfrm>
          <a:prstGeom prst="rect">
            <a:avLst/>
          </a:prstGeom>
        </p:spPr>
        <p:txBody>
          <a:bodyPr wrap="square">
            <a:spAutoFit/>
          </a:bodyPr>
          <a:lstStyle/>
          <a:p>
            <a:pPr algn="ctr"/>
            <a:r>
              <a:rPr lang="en-GB" dirty="0">
                <a:latin typeface="+mj-lt"/>
              </a:rPr>
              <a:t>Intelect </a:t>
            </a:r>
            <a:r>
              <a:rPr lang="en-GB" dirty="0" err="1">
                <a:latin typeface="+mj-lt"/>
              </a:rPr>
              <a:t>TranSport</a:t>
            </a:r>
            <a:r>
              <a:rPr lang="en-GB" dirty="0">
                <a:latin typeface="+mj-lt"/>
              </a:rPr>
              <a:t>®/Vectra </a:t>
            </a:r>
            <a:r>
              <a:rPr lang="en-GB" dirty="0" err="1">
                <a:latin typeface="+mj-lt"/>
              </a:rPr>
              <a:t>Genisys</a:t>
            </a:r>
            <a:r>
              <a:rPr lang="en-GB" dirty="0">
                <a:latin typeface="+mj-lt"/>
              </a:rPr>
              <a:t>® Ultrasound Therapy Systems</a:t>
            </a:r>
          </a:p>
        </p:txBody>
      </p:sp>
    </p:spTree>
    <p:extLst>
      <p:ext uri="{BB962C8B-B14F-4D97-AF65-F5344CB8AC3E}">
        <p14:creationId xmlns:p14="http://schemas.microsoft.com/office/powerpoint/2010/main" val="3081872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623302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 shooting example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Therapeutic </a:t>
            </a:r>
            <a:r>
              <a:rPr lang="en-GB" sz="2000" b="1" kern="0" dirty="0">
                <a:solidFill>
                  <a:srgbClr val="2E74B5"/>
                </a:solidFill>
                <a:latin typeface="Calibri Light" panose="020F0302020204030204" pitchFamily="34" charset="0"/>
                <a:cs typeface="Times New Roman" panose="02020603050405020304" pitchFamily="18" charset="0"/>
              </a:rPr>
              <a:t>ultrasound</a:t>
            </a:r>
            <a:endParaRPr lang="en-GB" sz="2000" dirty="0"/>
          </a:p>
        </p:txBody>
      </p:sp>
      <p:sp>
        <p:nvSpPr>
          <p:cNvPr id="3" name="Rechthoek 2"/>
          <p:cNvSpPr/>
          <p:nvPr/>
        </p:nvSpPr>
        <p:spPr>
          <a:xfrm>
            <a:off x="476249" y="1436256"/>
            <a:ext cx="5863812" cy="4247317"/>
          </a:xfrm>
          <a:prstGeom prst="rect">
            <a:avLst/>
          </a:prstGeom>
        </p:spPr>
        <p:txBody>
          <a:bodyPr wrap="square">
            <a:spAutoFit/>
          </a:bodyPr>
          <a:lstStyle/>
          <a:p>
            <a:r>
              <a:rPr lang="en-GB" b="1" dirty="0" smtClean="0">
                <a:solidFill>
                  <a:srgbClr val="7030A0"/>
                </a:solidFill>
                <a:latin typeface="+mj-lt"/>
              </a:rPr>
              <a:t>B</a:t>
            </a:r>
            <a:r>
              <a:rPr lang="en-GB" b="1" dirty="0">
                <a:solidFill>
                  <a:srgbClr val="7030A0"/>
                </a:solidFill>
                <a:latin typeface="+mj-lt"/>
              </a:rPr>
              <a:t>. Test Results</a:t>
            </a:r>
          </a:p>
          <a:p>
            <a:r>
              <a:rPr lang="en-GB" dirty="0">
                <a:latin typeface="+mj-lt"/>
              </a:rPr>
              <a:t> 1. </a:t>
            </a:r>
            <a:r>
              <a:rPr lang="en-GB" b="1" dirty="0">
                <a:solidFill>
                  <a:srgbClr val="7030A0"/>
                </a:solidFill>
                <a:latin typeface="+mj-lt"/>
              </a:rPr>
              <a:t>Unit will not start, unit failed test.</a:t>
            </a:r>
          </a:p>
          <a:p>
            <a:pPr lvl="1"/>
            <a:r>
              <a:rPr lang="en-GB" dirty="0">
                <a:latin typeface="+mj-lt"/>
              </a:rPr>
              <a:t> a) Possible bad Main Power Switch.</a:t>
            </a:r>
          </a:p>
          <a:p>
            <a:pPr lvl="1"/>
            <a:r>
              <a:rPr lang="en-GB" dirty="0">
                <a:latin typeface="+mj-lt"/>
              </a:rPr>
              <a:t> b) Possible bad Power Supply.</a:t>
            </a:r>
          </a:p>
          <a:p>
            <a:pPr lvl="1"/>
            <a:r>
              <a:rPr lang="en-GB" dirty="0">
                <a:latin typeface="+mj-lt"/>
              </a:rPr>
              <a:t> c) Possible bad power outlet or Mains </a:t>
            </a:r>
            <a:r>
              <a:rPr lang="en-GB" dirty="0" smtClean="0">
                <a:latin typeface="+mj-lt"/>
              </a:rPr>
              <a:t>Power Cord</a:t>
            </a:r>
            <a:r>
              <a:rPr lang="en-GB" dirty="0">
                <a:latin typeface="+mj-lt"/>
              </a:rPr>
              <a:t>.</a:t>
            </a:r>
          </a:p>
          <a:p>
            <a:pPr lvl="1"/>
            <a:r>
              <a:rPr lang="en-GB" dirty="0">
                <a:latin typeface="+mj-lt"/>
              </a:rPr>
              <a:t> d) Possible bad Ultrasound Board.</a:t>
            </a:r>
          </a:p>
          <a:p>
            <a:r>
              <a:rPr lang="en-GB" b="1" dirty="0">
                <a:solidFill>
                  <a:srgbClr val="7030A0"/>
                </a:solidFill>
                <a:latin typeface="+mj-lt"/>
              </a:rPr>
              <a:t> 2. Treatment will not start up.</a:t>
            </a:r>
          </a:p>
          <a:p>
            <a:pPr lvl="1"/>
            <a:r>
              <a:rPr lang="en-GB" dirty="0">
                <a:latin typeface="+mj-lt"/>
              </a:rPr>
              <a:t> a) Applicator not connected.</a:t>
            </a:r>
          </a:p>
          <a:p>
            <a:pPr lvl="1"/>
            <a:r>
              <a:rPr lang="en-GB" dirty="0">
                <a:latin typeface="+mj-lt"/>
              </a:rPr>
              <a:t> b) Possible bad Ultrasound Board.</a:t>
            </a:r>
          </a:p>
          <a:p>
            <a:pPr lvl="1"/>
            <a:r>
              <a:rPr lang="en-GB" dirty="0">
                <a:latin typeface="+mj-lt"/>
              </a:rPr>
              <a:t> c) Possible bad Control Board.</a:t>
            </a:r>
          </a:p>
          <a:p>
            <a:r>
              <a:rPr lang="en-GB" b="1" dirty="0">
                <a:solidFill>
                  <a:srgbClr val="7030A0"/>
                </a:solidFill>
                <a:latin typeface="+mj-lt"/>
              </a:rPr>
              <a:t> 3. Screen does not display, unit failed test.</a:t>
            </a:r>
          </a:p>
          <a:p>
            <a:pPr lvl="1"/>
            <a:r>
              <a:rPr lang="en-GB" dirty="0">
                <a:latin typeface="+mj-lt"/>
              </a:rPr>
              <a:t> a) Contrast Control needs adjusting.</a:t>
            </a:r>
          </a:p>
          <a:p>
            <a:pPr lvl="1"/>
            <a:r>
              <a:rPr lang="en-GB" dirty="0">
                <a:latin typeface="+mj-lt"/>
              </a:rPr>
              <a:t> b) Possible bad Display.</a:t>
            </a:r>
          </a:p>
          <a:p>
            <a:pPr lvl="1"/>
            <a:r>
              <a:rPr lang="en-GB" dirty="0">
                <a:latin typeface="+mj-lt"/>
              </a:rPr>
              <a:t> c) Possible bad Control Board.</a:t>
            </a:r>
          </a:p>
          <a:p>
            <a:pPr lvl="1"/>
            <a:r>
              <a:rPr lang="en-GB" dirty="0">
                <a:latin typeface="+mj-lt"/>
              </a:rPr>
              <a:t> d) Possible bad Power Supply</a:t>
            </a:r>
            <a:r>
              <a:rPr lang="en-GB" dirty="0" smtClean="0">
                <a:latin typeface="+mj-lt"/>
              </a:rPr>
              <a:t>.</a:t>
            </a:r>
            <a:endParaRPr lang="en-GB" dirty="0">
              <a:latin typeface="+mj-lt"/>
            </a:endParaRPr>
          </a:p>
        </p:txBody>
      </p:sp>
      <p:sp>
        <p:nvSpPr>
          <p:cNvPr id="6" name="Rechthoek 5"/>
          <p:cNvSpPr/>
          <p:nvPr/>
        </p:nvSpPr>
        <p:spPr>
          <a:xfrm>
            <a:off x="6340061" y="1818420"/>
            <a:ext cx="5666289" cy="2862322"/>
          </a:xfrm>
          <a:prstGeom prst="rect">
            <a:avLst/>
          </a:prstGeom>
        </p:spPr>
        <p:txBody>
          <a:bodyPr wrap="square">
            <a:spAutoFit/>
          </a:bodyPr>
          <a:lstStyle/>
          <a:p>
            <a:pPr lvl="1"/>
            <a:r>
              <a:rPr lang="en-GB" dirty="0">
                <a:solidFill>
                  <a:srgbClr val="000000"/>
                </a:solidFill>
                <a:latin typeface="+mj-lt"/>
              </a:rPr>
              <a:t> e) Visually check power LED. If flashing, the Power Supply is good. Replace the Control  Board.</a:t>
            </a:r>
          </a:p>
          <a:p>
            <a:pPr lvl="1"/>
            <a:r>
              <a:rPr lang="en-GB" dirty="0">
                <a:solidFill>
                  <a:srgbClr val="000000"/>
                </a:solidFill>
                <a:latin typeface="+mj-lt"/>
              </a:rPr>
              <a:t> f ) If not flashing perform the Ultrasound Board test to check the Ultrasound Board.</a:t>
            </a:r>
          </a:p>
          <a:p>
            <a:pPr lvl="1"/>
            <a:r>
              <a:rPr lang="en-GB" dirty="0">
                <a:solidFill>
                  <a:srgbClr val="000000"/>
                </a:solidFill>
                <a:latin typeface="+mj-lt"/>
              </a:rPr>
              <a:t> Refer to section 5.7 page 15. If the Power Supply </a:t>
            </a:r>
            <a:r>
              <a:rPr lang="en-GB" dirty="0" smtClean="0">
                <a:solidFill>
                  <a:srgbClr val="000000"/>
                </a:solidFill>
                <a:latin typeface="+mj-lt"/>
              </a:rPr>
              <a:t>functions, </a:t>
            </a:r>
            <a:r>
              <a:rPr lang="en-GB" dirty="0">
                <a:solidFill>
                  <a:srgbClr val="000000"/>
                </a:solidFill>
                <a:latin typeface="+mj-lt"/>
              </a:rPr>
              <a:t>replace the </a:t>
            </a:r>
            <a:r>
              <a:rPr lang="en-GB" dirty="0" smtClean="0">
                <a:solidFill>
                  <a:srgbClr val="000000"/>
                </a:solidFill>
                <a:latin typeface="+mj-lt"/>
              </a:rPr>
              <a:t>Ultrasound Board</a:t>
            </a:r>
            <a:r>
              <a:rPr lang="en-GB" dirty="0">
                <a:solidFill>
                  <a:srgbClr val="000000"/>
                </a:solidFill>
                <a:latin typeface="+mj-lt"/>
              </a:rPr>
              <a:t>.</a:t>
            </a:r>
          </a:p>
          <a:p>
            <a:pPr lvl="0"/>
            <a:r>
              <a:rPr lang="en-GB" b="1" dirty="0">
                <a:solidFill>
                  <a:srgbClr val="7030A0"/>
                </a:solidFill>
                <a:latin typeface="+mj-lt"/>
              </a:rPr>
              <a:t> 4. Fan not blowing outward, unit failed test</a:t>
            </a:r>
          </a:p>
          <a:p>
            <a:pPr lvl="1"/>
            <a:r>
              <a:rPr lang="en-GB" dirty="0">
                <a:solidFill>
                  <a:srgbClr val="000000"/>
                </a:solidFill>
                <a:latin typeface="+mj-lt"/>
              </a:rPr>
              <a:t> a) Fan blowing inward</a:t>
            </a:r>
            <a:r>
              <a:rPr lang="en-GB" dirty="0" smtClean="0">
                <a:solidFill>
                  <a:srgbClr val="000000"/>
                </a:solidFill>
                <a:latin typeface="+mj-lt"/>
              </a:rPr>
              <a:t>. Fan </a:t>
            </a:r>
            <a:r>
              <a:rPr lang="en-GB" dirty="0">
                <a:solidFill>
                  <a:srgbClr val="000000"/>
                </a:solidFill>
                <a:latin typeface="+mj-lt"/>
              </a:rPr>
              <a:t>wired wrong. Rewire </a:t>
            </a:r>
            <a:r>
              <a:rPr lang="en-GB" dirty="0" smtClean="0">
                <a:solidFill>
                  <a:srgbClr val="000000"/>
                </a:solidFill>
                <a:latin typeface="+mj-lt"/>
              </a:rPr>
              <a:t>or replace Fan</a:t>
            </a:r>
            <a:r>
              <a:rPr lang="en-GB" dirty="0">
                <a:solidFill>
                  <a:srgbClr val="000000"/>
                </a:solidFill>
                <a:latin typeface="+mj-lt"/>
              </a:rPr>
              <a:t>.</a:t>
            </a:r>
          </a:p>
          <a:p>
            <a:pPr lvl="0"/>
            <a:r>
              <a:rPr lang="en-GB" b="1" dirty="0">
                <a:solidFill>
                  <a:srgbClr val="7030A0"/>
                </a:solidFill>
                <a:latin typeface="+mj-lt"/>
              </a:rPr>
              <a:t> 5. Fan not blowing.</a:t>
            </a:r>
          </a:p>
        </p:txBody>
      </p:sp>
      <p:sp>
        <p:nvSpPr>
          <p:cNvPr id="7" name="Rechthoek 6"/>
          <p:cNvSpPr/>
          <p:nvPr/>
        </p:nvSpPr>
        <p:spPr>
          <a:xfrm>
            <a:off x="7915419" y="5450238"/>
            <a:ext cx="4090931" cy="646331"/>
          </a:xfrm>
          <a:prstGeom prst="rect">
            <a:avLst/>
          </a:prstGeom>
        </p:spPr>
        <p:txBody>
          <a:bodyPr wrap="square">
            <a:spAutoFit/>
          </a:bodyPr>
          <a:lstStyle/>
          <a:p>
            <a:pPr algn="ctr"/>
            <a:r>
              <a:rPr lang="en-GB" dirty="0">
                <a:latin typeface="+mj-lt"/>
              </a:rPr>
              <a:t>Intelect </a:t>
            </a:r>
            <a:r>
              <a:rPr lang="en-GB" dirty="0" err="1">
                <a:latin typeface="+mj-lt"/>
              </a:rPr>
              <a:t>TranSport</a:t>
            </a:r>
            <a:r>
              <a:rPr lang="en-GB" dirty="0">
                <a:latin typeface="+mj-lt"/>
              </a:rPr>
              <a:t>®/Vectra </a:t>
            </a:r>
            <a:r>
              <a:rPr lang="en-GB" dirty="0" err="1">
                <a:latin typeface="+mj-lt"/>
              </a:rPr>
              <a:t>Genisys</a:t>
            </a:r>
            <a:r>
              <a:rPr lang="en-GB" dirty="0">
                <a:latin typeface="+mj-lt"/>
              </a:rPr>
              <a:t>® Ultrasound Therapy Systems</a:t>
            </a:r>
          </a:p>
        </p:txBody>
      </p:sp>
    </p:spTree>
    <p:extLst>
      <p:ext uri="{BB962C8B-B14F-4D97-AF65-F5344CB8AC3E}">
        <p14:creationId xmlns:p14="http://schemas.microsoft.com/office/powerpoint/2010/main" val="1161308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Considerations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Therapeutic </a:t>
            </a:r>
            <a:r>
              <a:rPr lang="en-GB" sz="2000" b="1" kern="0" dirty="0">
                <a:solidFill>
                  <a:srgbClr val="2E74B5"/>
                </a:solidFill>
                <a:latin typeface="Calibri Light" panose="020F0302020204030204" pitchFamily="34" charset="0"/>
                <a:cs typeface="Times New Roman" panose="02020603050405020304" pitchFamily="18" charset="0"/>
              </a:rPr>
              <a:t>ultrasound</a:t>
            </a:r>
            <a:endParaRPr lang="en-GB" sz="2000" dirty="0"/>
          </a:p>
        </p:txBody>
      </p:sp>
      <p:sp>
        <p:nvSpPr>
          <p:cNvPr id="3" name="Rechthoek 2"/>
          <p:cNvSpPr/>
          <p:nvPr/>
        </p:nvSpPr>
        <p:spPr>
          <a:xfrm>
            <a:off x="568551" y="3243803"/>
            <a:ext cx="7198670" cy="646331"/>
          </a:xfrm>
          <a:prstGeom prst="rect">
            <a:avLst/>
          </a:prstGeom>
        </p:spPr>
        <p:txBody>
          <a:bodyPr wrap="square">
            <a:spAutoFit/>
          </a:bodyPr>
          <a:lstStyle/>
          <a:p>
            <a:pPr algn="ctr"/>
            <a:r>
              <a:rPr lang="en-GB" dirty="0">
                <a:latin typeface="+mj-lt"/>
              </a:rPr>
              <a:t>Low energy exposures, below the threshold for a </a:t>
            </a:r>
            <a:r>
              <a:rPr lang="en-GB" dirty="0" smtClean="0">
                <a:latin typeface="+mj-lt"/>
              </a:rPr>
              <a:t>biological effect</a:t>
            </a:r>
            <a:r>
              <a:rPr lang="en-GB" dirty="0">
                <a:latin typeface="+mj-lt"/>
              </a:rPr>
              <a:t>, do not accumulate to produce </a:t>
            </a:r>
            <a:r>
              <a:rPr lang="en-GB" dirty="0" smtClean="0">
                <a:latin typeface="+mj-lt"/>
              </a:rPr>
              <a:t>this biological effect</a:t>
            </a:r>
            <a:r>
              <a:rPr lang="en-GB" dirty="0">
                <a:latin typeface="+mj-lt"/>
              </a:rPr>
              <a:t>, even if repeated many times. </a:t>
            </a:r>
          </a:p>
        </p:txBody>
      </p:sp>
      <p:sp>
        <p:nvSpPr>
          <p:cNvPr id="4" name="Rechthoek 3"/>
          <p:cNvSpPr/>
          <p:nvPr/>
        </p:nvSpPr>
        <p:spPr>
          <a:xfrm>
            <a:off x="568550" y="4405671"/>
            <a:ext cx="6236695" cy="923330"/>
          </a:xfrm>
          <a:prstGeom prst="rect">
            <a:avLst/>
          </a:prstGeom>
        </p:spPr>
        <p:txBody>
          <a:bodyPr wrap="square">
            <a:spAutoFit/>
          </a:bodyPr>
          <a:lstStyle/>
          <a:p>
            <a:pPr lvl="0" algn="ctr"/>
            <a:r>
              <a:rPr lang="en-GB" dirty="0">
                <a:solidFill>
                  <a:srgbClr val="000000"/>
                </a:solidFill>
                <a:latin typeface="+mj-lt"/>
              </a:rPr>
              <a:t>The ultrasonic waves are dispersed and poorly transmitted in air: no lead gloves, aprons or other protective gear are needed for ultrasound </a:t>
            </a:r>
            <a:r>
              <a:rPr lang="en-GB" dirty="0" smtClean="0">
                <a:solidFill>
                  <a:srgbClr val="000000"/>
                </a:solidFill>
                <a:latin typeface="+mj-lt"/>
              </a:rPr>
              <a:t>therapy</a:t>
            </a:r>
            <a:r>
              <a:rPr lang="en-GB" dirty="0">
                <a:solidFill>
                  <a:srgbClr val="000000"/>
                </a:solidFill>
                <a:latin typeface="+mj-lt"/>
              </a:rPr>
              <a:t>.</a:t>
            </a:r>
          </a:p>
        </p:txBody>
      </p:sp>
      <p:sp>
        <p:nvSpPr>
          <p:cNvPr id="5" name="Rechthoek 4"/>
          <p:cNvSpPr/>
          <p:nvPr/>
        </p:nvSpPr>
        <p:spPr>
          <a:xfrm>
            <a:off x="621355" y="1827396"/>
            <a:ext cx="6595533" cy="923330"/>
          </a:xfrm>
          <a:prstGeom prst="rect">
            <a:avLst/>
          </a:prstGeom>
        </p:spPr>
        <p:txBody>
          <a:bodyPr wrap="square">
            <a:spAutoFit/>
          </a:bodyPr>
          <a:lstStyle/>
          <a:p>
            <a:pPr lvl="0" algn="ctr"/>
            <a:r>
              <a:rPr lang="en-GB" dirty="0">
                <a:solidFill>
                  <a:srgbClr val="141412"/>
                </a:solidFill>
                <a:latin typeface="Calibri Light" panose="020F0302020204030204"/>
                <a:ea typeface="Times New Roman" panose="02020603050405020304" pitchFamily="18" charset="0"/>
                <a:cs typeface="DilleniaUPC" panose="02020603050405020304" pitchFamily="18" charset="-34"/>
              </a:rPr>
              <a:t>Depending on the temperature gradients, the effects from ultrasound exposure can include </a:t>
            </a:r>
          </a:p>
          <a:p>
            <a:pPr lvl="0" algn="ctr"/>
            <a:r>
              <a:rPr lang="en-GB" dirty="0">
                <a:solidFill>
                  <a:srgbClr val="141412"/>
                </a:solidFill>
                <a:latin typeface="Calibri Light" panose="020F0302020204030204"/>
                <a:ea typeface="Times New Roman" panose="02020603050405020304" pitchFamily="18" charset="0"/>
                <a:cs typeface="DilleniaUPC" panose="02020603050405020304" pitchFamily="18" charset="-34"/>
              </a:rPr>
              <a:t>mild heating, coagulative necrosis, tissue vaporization, or all three.</a:t>
            </a:r>
          </a:p>
        </p:txBody>
      </p:sp>
      <p:pic>
        <p:nvPicPr>
          <p:cNvPr id="6" name="Afbeelding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67297" y="2482349"/>
            <a:ext cx="3243353" cy="2493480"/>
          </a:xfrm>
          <a:prstGeom prst="rect">
            <a:avLst/>
          </a:prstGeom>
        </p:spPr>
      </p:pic>
    </p:spTree>
    <p:extLst>
      <p:ext uri="{BB962C8B-B14F-4D97-AF65-F5344CB8AC3E}">
        <p14:creationId xmlns:p14="http://schemas.microsoft.com/office/powerpoint/2010/main" val="2990526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1617065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62378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Principles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of operation</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Therapeutic </a:t>
            </a:r>
            <a:r>
              <a:rPr lang="en-GB" sz="2000" b="1" kern="0" dirty="0">
                <a:solidFill>
                  <a:srgbClr val="2E74B5"/>
                </a:solidFill>
                <a:latin typeface="Calibri Light" panose="020F0302020204030204" pitchFamily="34" charset="0"/>
                <a:cs typeface="Times New Roman" panose="02020603050405020304" pitchFamily="18" charset="0"/>
              </a:rPr>
              <a:t>ultrasound</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12130" y="1362046"/>
            <a:ext cx="7396684" cy="923330"/>
          </a:xfrm>
          <a:prstGeom prst="rect">
            <a:avLst/>
          </a:prstGeom>
        </p:spPr>
        <p:txBody>
          <a:bodyPr wrap="square">
            <a:spAutoFit/>
          </a:bodyPr>
          <a:lstStyle/>
          <a:p>
            <a:pPr lvl="0"/>
            <a:r>
              <a:rPr lang="en-GB" b="1" dirty="0" smtClean="0">
                <a:solidFill>
                  <a:srgbClr val="7030A0"/>
                </a:solidFill>
                <a:latin typeface="Calibri Light" panose="020F0302020204030204"/>
              </a:rPr>
              <a:t>High dose, therapeutic ultrasound </a:t>
            </a:r>
            <a:r>
              <a:rPr lang="en-GB" dirty="0" smtClean="0">
                <a:solidFill>
                  <a:srgbClr val="000000"/>
                </a:solidFill>
                <a:latin typeface="Calibri Light" panose="020F0302020204030204"/>
              </a:rPr>
              <a:t>can be used to stimulate </a:t>
            </a:r>
            <a:r>
              <a:rPr lang="en-GB" dirty="0">
                <a:solidFill>
                  <a:srgbClr val="000000"/>
                </a:solidFill>
                <a:latin typeface="Calibri Light" panose="020F0302020204030204"/>
              </a:rPr>
              <a:t>the tissue beneath the skin's surface using </a:t>
            </a:r>
            <a:r>
              <a:rPr lang="en-GB" dirty="0" smtClean="0">
                <a:solidFill>
                  <a:srgbClr val="000000"/>
                </a:solidFill>
                <a:latin typeface="Calibri Light" panose="020F0302020204030204"/>
              </a:rPr>
              <a:t>frequencies between </a:t>
            </a:r>
            <a:r>
              <a:rPr lang="en-GB" b="1" dirty="0" smtClean="0">
                <a:solidFill>
                  <a:srgbClr val="7030A0"/>
                </a:solidFill>
                <a:latin typeface="Calibri Light" panose="020F0302020204030204"/>
              </a:rPr>
              <a:t>0.8 and 2.0 MHz</a:t>
            </a:r>
            <a:r>
              <a:rPr lang="en-GB" dirty="0">
                <a:solidFill>
                  <a:srgbClr val="000000"/>
                </a:solidFill>
                <a:latin typeface="Calibri Light" panose="020F0302020204030204"/>
              </a:rPr>
              <a:t> </a:t>
            </a:r>
            <a:r>
              <a:rPr lang="en-GB" dirty="0" smtClean="0">
                <a:solidFill>
                  <a:srgbClr val="000000"/>
                </a:solidFill>
                <a:latin typeface="Calibri Light" panose="020F0302020204030204"/>
              </a:rPr>
              <a:t>(diagnostic </a:t>
            </a:r>
            <a:r>
              <a:rPr lang="en-GB" dirty="0">
                <a:solidFill>
                  <a:srgbClr val="000000"/>
                </a:solidFill>
                <a:latin typeface="Calibri Light" panose="020F0302020204030204"/>
              </a:rPr>
              <a:t>ultrasound </a:t>
            </a:r>
            <a:r>
              <a:rPr lang="en-GB" dirty="0" smtClean="0">
                <a:solidFill>
                  <a:srgbClr val="000000"/>
                </a:solidFill>
                <a:latin typeface="Calibri Light" panose="020F0302020204030204"/>
              </a:rPr>
              <a:t>uses </a:t>
            </a:r>
            <a:r>
              <a:rPr lang="en-GB" dirty="0">
                <a:solidFill>
                  <a:srgbClr val="000000"/>
                </a:solidFill>
                <a:latin typeface="Calibri Light" panose="020F0302020204030204"/>
              </a:rPr>
              <a:t>2.0 – 5.0 </a:t>
            </a:r>
            <a:r>
              <a:rPr lang="en-GB" dirty="0" smtClean="0">
                <a:solidFill>
                  <a:srgbClr val="000000"/>
                </a:solidFill>
                <a:latin typeface="Calibri Light" panose="020F0302020204030204"/>
              </a:rPr>
              <a:t>MHz). The dosage is 0.25 to 2 W/cm2.</a:t>
            </a:r>
            <a:endParaRPr lang="en-GB" dirty="0">
              <a:solidFill>
                <a:srgbClr val="000000"/>
              </a:solidFill>
              <a:latin typeface="Calibri Light" panose="020F0302020204030204"/>
            </a:endParaRPr>
          </a:p>
        </p:txBody>
      </p:sp>
      <p:sp>
        <p:nvSpPr>
          <p:cNvPr id="12" name="Rechthoek 11"/>
          <p:cNvSpPr/>
          <p:nvPr/>
        </p:nvSpPr>
        <p:spPr>
          <a:xfrm>
            <a:off x="412130" y="2462073"/>
            <a:ext cx="7186291" cy="1200329"/>
          </a:xfrm>
          <a:prstGeom prst="rect">
            <a:avLst/>
          </a:prstGeom>
        </p:spPr>
        <p:txBody>
          <a:bodyPr wrap="square">
            <a:spAutoFit/>
          </a:bodyPr>
          <a:lstStyle/>
          <a:p>
            <a:pPr lvl="0"/>
            <a:r>
              <a:rPr lang="en-GB" dirty="0">
                <a:solidFill>
                  <a:srgbClr val="000000"/>
                </a:solidFill>
                <a:latin typeface="Calibri Light" panose="020F0302020204030204"/>
              </a:rPr>
              <a:t>R</a:t>
            </a:r>
            <a:r>
              <a:rPr lang="en-GB" dirty="0" smtClean="0">
                <a:solidFill>
                  <a:srgbClr val="000000"/>
                </a:solidFill>
                <a:latin typeface="Calibri Light" panose="020F0302020204030204"/>
              </a:rPr>
              <a:t>esults are achieved because of the </a:t>
            </a:r>
            <a:r>
              <a:rPr lang="en-GB" b="1" dirty="0" smtClean="0">
                <a:solidFill>
                  <a:srgbClr val="7030A0"/>
                </a:solidFill>
                <a:latin typeface="Calibri Light" panose="020F0302020204030204"/>
              </a:rPr>
              <a:t>absorption</a:t>
            </a:r>
            <a:r>
              <a:rPr lang="en-GB" dirty="0" smtClean="0">
                <a:solidFill>
                  <a:srgbClr val="000000"/>
                </a:solidFill>
                <a:latin typeface="Calibri Light" panose="020F0302020204030204"/>
              </a:rPr>
              <a:t> of the ultrasound energy in the tissue. Some </a:t>
            </a:r>
            <a:r>
              <a:rPr lang="en-GB" dirty="0">
                <a:solidFill>
                  <a:srgbClr val="000000"/>
                </a:solidFill>
                <a:latin typeface="Calibri Light" panose="020F0302020204030204"/>
              </a:rPr>
              <a:t>tissues are more </a:t>
            </a:r>
            <a:r>
              <a:rPr lang="en-GB" dirty="0" smtClean="0">
                <a:solidFill>
                  <a:srgbClr val="000000"/>
                </a:solidFill>
                <a:latin typeface="Calibri Light" panose="020F0302020204030204"/>
              </a:rPr>
              <a:t>absorptive than others and heat up faster. </a:t>
            </a:r>
            <a:r>
              <a:rPr lang="en-GB" dirty="0">
                <a:solidFill>
                  <a:srgbClr val="000000"/>
                </a:solidFill>
                <a:latin typeface="Calibri Light" panose="020F0302020204030204"/>
              </a:rPr>
              <a:t>For example, in subcutaneous </a:t>
            </a:r>
            <a:r>
              <a:rPr lang="en-GB" dirty="0" smtClean="0">
                <a:solidFill>
                  <a:srgbClr val="000000"/>
                </a:solidFill>
                <a:latin typeface="Calibri Light" panose="020F0302020204030204"/>
              </a:rPr>
              <a:t>fat </a:t>
            </a:r>
            <a:r>
              <a:rPr lang="en-GB" dirty="0">
                <a:solidFill>
                  <a:srgbClr val="000000"/>
                </a:solidFill>
                <a:latin typeface="Calibri Light" panose="020F0302020204030204"/>
              </a:rPr>
              <a:t>relatively little energy is converted into </a:t>
            </a:r>
            <a:r>
              <a:rPr lang="en-GB" dirty="0" smtClean="0">
                <a:solidFill>
                  <a:srgbClr val="000000"/>
                </a:solidFill>
                <a:latin typeface="Calibri Light" panose="020F0302020204030204"/>
              </a:rPr>
              <a:t>heat; in muscle </a:t>
            </a:r>
            <a:r>
              <a:rPr lang="en-GB" dirty="0">
                <a:solidFill>
                  <a:srgbClr val="000000"/>
                </a:solidFill>
                <a:latin typeface="Calibri Light" panose="020F0302020204030204"/>
              </a:rPr>
              <a:t>tissues there is a much higher rate of conversion to heat</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pic>
        <p:nvPicPr>
          <p:cNvPr id="7" name="Afbeelding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5152" y="1561183"/>
            <a:ext cx="3017252" cy="2794928"/>
          </a:xfrm>
          <a:prstGeom prst="rect">
            <a:avLst/>
          </a:prstGeom>
        </p:spPr>
      </p:pic>
      <p:grpSp>
        <p:nvGrpSpPr>
          <p:cNvPr id="8" name="Groep 7"/>
          <p:cNvGrpSpPr/>
          <p:nvPr/>
        </p:nvGrpSpPr>
        <p:grpSpPr>
          <a:xfrm>
            <a:off x="585114" y="3888520"/>
            <a:ext cx="10631992" cy="2433281"/>
            <a:chOff x="585114" y="3888520"/>
            <a:chExt cx="10631992" cy="2433281"/>
          </a:xfrm>
        </p:grpSpPr>
        <p:sp>
          <p:nvSpPr>
            <p:cNvPr id="9" name="Rechthoek 8"/>
            <p:cNvSpPr/>
            <p:nvPr/>
          </p:nvSpPr>
          <p:spPr>
            <a:xfrm>
              <a:off x="4242688" y="5219160"/>
              <a:ext cx="6974418" cy="923330"/>
            </a:xfrm>
            <a:prstGeom prst="rect">
              <a:avLst/>
            </a:prstGeom>
          </p:spPr>
          <p:txBody>
            <a:bodyPr wrap="square">
              <a:spAutoFit/>
            </a:bodyPr>
            <a:lstStyle/>
            <a:p>
              <a:pPr lvl="0"/>
              <a:r>
                <a:rPr lang="en-GB" dirty="0" smtClean="0">
                  <a:solidFill>
                    <a:srgbClr val="000000"/>
                  </a:solidFill>
                  <a:latin typeface="Calibri Light" panose="020F0302020204030204"/>
                </a:rPr>
                <a:t>Other </a:t>
              </a:r>
              <a:r>
                <a:rPr lang="en-GB" dirty="0">
                  <a:solidFill>
                    <a:srgbClr val="000000"/>
                  </a:solidFill>
                  <a:latin typeface="Calibri Light" panose="020F0302020204030204"/>
                </a:rPr>
                <a:t>therapeutic applications of ultrasound </a:t>
              </a:r>
              <a:r>
                <a:rPr lang="en-GB" dirty="0" smtClean="0">
                  <a:solidFill>
                    <a:srgbClr val="000000"/>
                  </a:solidFill>
                  <a:latin typeface="Calibri Light" panose="020F0302020204030204"/>
                </a:rPr>
                <a:t>include </a:t>
              </a:r>
              <a:r>
                <a:rPr lang="en-GB" b="1" dirty="0" smtClean="0">
                  <a:solidFill>
                    <a:srgbClr val="7030A0"/>
                  </a:solidFill>
                  <a:latin typeface="Calibri Light" panose="020F0302020204030204"/>
                </a:rPr>
                <a:t>lithotripsy</a:t>
              </a:r>
              <a:r>
                <a:rPr lang="en-GB" dirty="0" smtClean="0">
                  <a:solidFill>
                    <a:srgbClr val="000000"/>
                  </a:solidFill>
                  <a:latin typeface="Calibri Light" panose="020F0302020204030204"/>
                </a:rPr>
                <a:t> (breaking up kidney stones) and </a:t>
              </a:r>
              <a:r>
                <a:rPr lang="en-GB" b="1" dirty="0" smtClean="0">
                  <a:solidFill>
                    <a:srgbClr val="7030A0"/>
                  </a:solidFill>
                  <a:latin typeface="Calibri Light" panose="020F0302020204030204"/>
                </a:rPr>
                <a:t>cancer therapy</a:t>
              </a:r>
              <a:r>
                <a:rPr lang="en-GB" dirty="0">
                  <a:solidFill>
                    <a:srgbClr val="000000"/>
                  </a:solidFill>
                  <a:latin typeface="Calibri Light" panose="020F0302020204030204"/>
                </a:rPr>
                <a:t> </a:t>
              </a:r>
              <a:r>
                <a:rPr lang="en-GB" dirty="0" smtClean="0">
                  <a:solidFill>
                    <a:srgbClr val="000000"/>
                  </a:solidFill>
                  <a:latin typeface="Calibri Light" panose="020F0302020204030204"/>
                </a:rPr>
                <a:t>(burning away diseased tissue). Both these techniques use </a:t>
              </a:r>
              <a:r>
                <a:rPr lang="en-GB" b="1" dirty="0" smtClean="0">
                  <a:solidFill>
                    <a:srgbClr val="7030A0"/>
                  </a:solidFill>
                  <a:latin typeface="Calibri Light" panose="020F0302020204030204"/>
                </a:rPr>
                <a:t>high-energy focused </a:t>
              </a:r>
              <a:r>
                <a:rPr lang="en-GB" dirty="0" smtClean="0">
                  <a:solidFill>
                    <a:srgbClr val="000000"/>
                  </a:solidFill>
                  <a:latin typeface="Calibri Light" panose="020F0302020204030204"/>
                </a:rPr>
                <a:t>ultrasound beams. </a:t>
              </a:r>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114" y="3888520"/>
              <a:ext cx="3406594" cy="2433281"/>
            </a:xfrm>
            <a:prstGeom prst="rect">
              <a:avLst/>
            </a:prstGeom>
          </p:spPr>
        </p:pic>
        <p:sp>
          <p:nvSpPr>
            <p:cNvPr id="4" name="Gebogen pijl 3"/>
            <p:cNvSpPr/>
            <p:nvPr/>
          </p:nvSpPr>
          <p:spPr>
            <a:xfrm flipH="1">
              <a:off x="3991708" y="4626603"/>
              <a:ext cx="5702967" cy="515346"/>
            </a:xfrm>
            <a:prstGeom prst="bentArrow">
              <a:avLst>
                <a:gd name="adj1" fmla="val 10992"/>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421033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Perceived benefits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Therapeutic </a:t>
            </a:r>
            <a:r>
              <a:rPr lang="en-GB" sz="2000" b="1" kern="0" dirty="0">
                <a:solidFill>
                  <a:srgbClr val="2E74B5"/>
                </a:solidFill>
                <a:latin typeface="Calibri Light" panose="020F0302020204030204" pitchFamily="34" charset="0"/>
                <a:cs typeface="Times New Roman" panose="02020603050405020304" pitchFamily="18" charset="0"/>
              </a:rPr>
              <a:t>ultrasound</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12130" y="1436256"/>
            <a:ext cx="6716803" cy="2031325"/>
          </a:xfrm>
          <a:prstGeom prst="rect">
            <a:avLst/>
          </a:prstGeom>
        </p:spPr>
        <p:txBody>
          <a:bodyPr wrap="square">
            <a:spAutoFit/>
          </a:bodyPr>
          <a:lstStyle/>
          <a:p>
            <a:pPr lvl="0"/>
            <a:r>
              <a:rPr lang="en-GB" dirty="0">
                <a:solidFill>
                  <a:srgbClr val="000000"/>
                </a:solidFill>
                <a:latin typeface="Calibri Light" panose="020F0302020204030204"/>
              </a:rPr>
              <a:t>There are three </a:t>
            </a:r>
            <a:r>
              <a:rPr lang="en-GB" dirty="0" smtClean="0">
                <a:solidFill>
                  <a:srgbClr val="000000"/>
                </a:solidFill>
                <a:latin typeface="Calibri Light" panose="020F0302020204030204"/>
              </a:rPr>
              <a:t>claimed </a:t>
            </a:r>
            <a:r>
              <a:rPr lang="en-GB" dirty="0">
                <a:solidFill>
                  <a:srgbClr val="000000"/>
                </a:solidFill>
                <a:latin typeface="Calibri Light" panose="020F0302020204030204"/>
              </a:rPr>
              <a:t>benefits to </a:t>
            </a:r>
            <a:r>
              <a:rPr lang="en-GB" dirty="0" smtClean="0">
                <a:solidFill>
                  <a:srgbClr val="000000"/>
                </a:solidFill>
                <a:latin typeface="Calibri Light" panose="020F0302020204030204"/>
              </a:rPr>
              <a:t>therapeutic ultrasound</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the </a:t>
            </a:r>
            <a:r>
              <a:rPr lang="en-GB" b="1" dirty="0">
                <a:solidFill>
                  <a:srgbClr val="7030A0"/>
                </a:solidFill>
                <a:latin typeface="Calibri Light" panose="020F0302020204030204"/>
              </a:rPr>
              <a:t>speeding up of the healing process </a:t>
            </a:r>
            <a:r>
              <a:rPr lang="en-GB" dirty="0">
                <a:solidFill>
                  <a:srgbClr val="000000"/>
                </a:solidFill>
                <a:latin typeface="Calibri Light" panose="020F0302020204030204"/>
              </a:rPr>
              <a:t>from the </a:t>
            </a:r>
            <a:r>
              <a:rPr lang="en-GB" b="1" dirty="0">
                <a:solidFill>
                  <a:srgbClr val="7030A0"/>
                </a:solidFill>
                <a:latin typeface="Calibri Light" panose="020F0302020204030204"/>
              </a:rPr>
              <a:t>increase in blood flow </a:t>
            </a:r>
            <a:r>
              <a:rPr lang="en-GB" dirty="0">
                <a:solidFill>
                  <a:srgbClr val="000000"/>
                </a:solidFill>
                <a:latin typeface="Calibri Light" panose="020F0302020204030204"/>
              </a:rPr>
              <a:t>in the treated area. </a:t>
            </a:r>
          </a:p>
          <a:p>
            <a:pPr marL="742950" lvl="1" indent="-285750">
              <a:buFont typeface="Arial" panose="020B0604020202020204" pitchFamily="34" charset="0"/>
              <a:buChar char="•"/>
            </a:pPr>
            <a:r>
              <a:rPr lang="en-GB" dirty="0" smtClean="0">
                <a:solidFill>
                  <a:srgbClr val="000000"/>
                </a:solidFill>
                <a:latin typeface="Calibri Light" panose="020F0302020204030204"/>
              </a:rPr>
              <a:t>the </a:t>
            </a:r>
            <a:r>
              <a:rPr lang="en-GB" b="1" dirty="0">
                <a:solidFill>
                  <a:srgbClr val="7030A0"/>
                </a:solidFill>
                <a:latin typeface="Calibri Light" panose="020F0302020204030204"/>
              </a:rPr>
              <a:t>decrease in pain </a:t>
            </a:r>
            <a:r>
              <a:rPr lang="en-GB" dirty="0">
                <a:solidFill>
                  <a:srgbClr val="000000"/>
                </a:solidFill>
                <a:latin typeface="Calibri Light" panose="020F0302020204030204"/>
              </a:rPr>
              <a:t>from the reduction of swelling and </a:t>
            </a:r>
            <a:r>
              <a:rPr lang="en-GB" dirty="0" smtClean="0">
                <a:solidFill>
                  <a:srgbClr val="000000"/>
                </a:solidFill>
                <a:latin typeface="Calibri Light" panose="020F0302020204030204"/>
              </a:rPr>
              <a:t>oedema. </a:t>
            </a:r>
          </a:p>
          <a:p>
            <a:pPr marL="742950" lvl="1" indent="-285750">
              <a:buFont typeface="Arial" panose="020B0604020202020204" pitchFamily="34" charset="0"/>
              <a:buChar char="•"/>
            </a:pPr>
            <a:r>
              <a:rPr lang="en-GB" dirty="0" smtClean="0">
                <a:solidFill>
                  <a:srgbClr val="000000"/>
                </a:solidFill>
                <a:latin typeface="Calibri Light" panose="020F0302020204030204"/>
              </a:rPr>
              <a:t>the </a:t>
            </a:r>
            <a:r>
              <a:rPr lang="en-GB" b="1" dirty="0">
                <a:solidFill>
                  <a:srgbClr val="7030A0"/>
                </a:solidFill>
                <a:latin typeface="Calibri Light" panose="020F0302020204030204"/>
              </a:rPr>
              <a:t>gentle </a:t>
            </a:r>
            <a:r>
              <a:rPr lang="en-GB" b="1" dirty="0" smtClean="0">
                <a:solidFill>
                  <a:srgbClr val="7030A0"/>
                </a:solidFill>
                <a:latin typeface="Calibri Light" panose="020F0302020204030204"/>
              </a:rPr>
              <a:t>massage (warming) </a:t>
            </a:r>
            <a:r>
              <a:rPr lang="en-GB" dirty="0">
                <a:solidFill>
                  <a:srgbClr val="000000"/>
                </a:solidFill>
                <a:latin typeface="Calibri Light" panose="020F0302020204030204"/>
              </a:rPr>
              <a:t>of muscles tendons </a:t>
            </a:r>
            <a:r>
              <a:rPr lang="en-GB" dirty="0" smtClean="0">
                <a:solidFill>
                  <a:srgbClr val="000000"/>
                </a:solidFill>
                <a:latin typeface="Calibri Light" panose="020F0302020204030204"/>
              </a:rPr>
              <a:t>and/or ligaments</a:t>
            </a:r>
          </a:p>
        </p:txBody>
      </p:sp>
      <p:sp>
        <p:nvSpPr>
          <p:cNvPr id="9" name="Rechthoek 8"/>
          <p:cNvSpPr/>
          <p:nvPr/>
        </p:nvSpPr>
        <p:spPr>
          <a:xfrm>
            <a:off x="476249" y="3493274"/>
            <a:ext cx="6096000" cy="923330"/>
          </a:xfrm>
          <a:prstGeom prst="rect">
            <a:avLst/>
          </a:prstGeom>
        </p:spPr>
        <p:txBody>
          <a:bodyPr>
            <a:spAutoFit/>
          </a:bodyPr>
          <a:lstStyle/>
          <a:p>
            <a:pPr lvl="0"/>
            <a:r>
              <a:rPr lang="en-GB" dirty="0" smtClean="0">
                <a:solidFill>
                  <a:srgbClr val="000000"/>
                </a:solidFill>
                <a:latin typeface="Calibri Light" panose="020F0302020204030204"/>
              </a:rPr>
              <a:t>Its main </a:t>
            </a:r>
            <a:r>
              <a:rPr lang="en-GB" dirty="0">
                <a:solidFill>
                  <a:srgbClr val="000000"/>
                </a:solidFill>
                <a:latin typeface="Calibri Light" panose="020F0302020204030204"/>
              </a:rPr>
              <a:t>effects are based on temperature </a:t>
            </a:r>
            <a:r>
              <a:rPr lang="en-GB" b="1" dirty="0">
                <a:solidFill>
                  <a:srgbClr val="7030A0"/>
                </a:solidFill>
                <a:latin typeface="Calibri Light" panose="020F0302020204030204"/>
              </a:rPr>
              <a:t>increase</a:t>
            </a:r>
            <a:r>
              <a:rPr lang="en-GB" dirty="0">
                <a:solidFill>
                  <a:srgbClr val="000000"/>
                </a:solidFill>
                <a:latin typeface="Calibri Light" panose="020F0302020204030204"/>
              </a:rPr>
              <a:t> of the absorbing tissue. This is much like in Infrared therapy, except that these are different energy waves. </a:t>
            </a:r>
          </a:p>
        </p:txBody>
      </p:sp>
      <p:sp>
        <p:nvSpPr>
          <p:cNvPr id="13" name="Rechthoek 12"/>
          <p:cNvSpPr/>
          <p:nvPr/>
        </p:nvSpPr>
        <p:spPr>
          <a:xfrm>
            <a:off x="7646855" y="5178080"/>
            <a:ext cx="3567123" cy="923330"/>
          </a:xfrm>
          <a:prstGeom prst="rect">
            <a:avLst/>
          </a:prstGeom>
        </p:spPr>
        <p:txBody>
          <a:bodyPr wrap="square">
            <a:spAutoFit/>
          </a:bodyPr>
          <a:lstStyle/>
          <a:p>
            <a:pPr lvl="0" algn="ctr"/>
            <a:r>
              <a:rPr lang="en-GB" dirty="0" smtClean="0">
                <a:solidFill>
                  <a:srgbClr val="141412"/>
                </a:solidFill>
                <a:latin typeface="Calibri Light" panose="020F0302020204030204"/>
                <a:ea typeface="Times New Roman" panose="02020603050405020304" pitchFamily="18" charset="0"/>
                <a:cs typeface="DilleniaUPC" panose="02020603050405020304" pitchFamily="18" charset="-34"/>
              </a:rPr>
              <a:t>A more recently discovered effect of ultrasound may be the </a:t>
            </a:r>
            <a:r>
              <a:rPr lang="en-GB" dirty="0">
                <a:solidFill>
                  <a:srgbClr val="141412"/>
                </a:solidFill>
                <a:latin typeface="Calibri Light" panose="020F0302020204030204"/>
                <a:ea typeface="Times New Roman" panose="02020603050405020304" pitchFamily="18" charset="0"/>
                <a:cs typeface="DilleniaUPC" panose="02020603050405020304" pitchFamily="18" charset="-34"/>
              </a:rPr>
              <a:t>ability to stimulate bone-growth </a:t>
            </a:r>
          </a:p>
        </p:txBody>
      </p:sp>
      <p:pic>
        <p:nvPicPr>
          <p:cNvPr id="10" name="Afbeelding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8026" y="1293933"/>
            <a:ext cx="3945952" cy="3477641"/>
          </a:xfrm>
          <a:prstGeom prst="rect">
            <a:avLst/>
          </a:prstGeom>
        </p:spPr>
      </p:pic>
      <p:sp>
        <p:nvSpPr>
          <p:cNvPr id="12" name="Tekstvak 11"/>
          <p:cNvSpPr txBox="1"/>
          <p:nvPr/>
        </p:nvSpPr>
        <p:spPr>
          <a:xfrm>
            <a:off x="7612864" y="4757770"/>
            <a:ext cx="3601114" cy="369332"/>
          </a:xfrm>
          <a:prstGeom prst="rect">
            <a:avLst/>
          </a:prstGeom>
          <a:noFill/>
        </p:spPr>
        <p:txBody>
          <a:bodyPr wrap="none" rtlCol="0">
            <a:spAutoFit/>
          </a:bodyPr>
          <a:lstStyle/>
          <a:p>
            <a:r>
              <a:rPr lang="en-GB" b="1" i="1" dirty="0" smtClean="0">
                <a:solidFill>
                  <a:srgbClr val="141412"/>
                </a:solidFill>
                <a:latin typeface="Calibri Light" panose="020F0302020204030204"/>
                <a:ea typeface="Times New Roman" panose="02020603050405020304" pitchFamily="18" charset="0"/>
                <a:cs typeface="DilleniaUPC" panose="02020603050405020304" pitchFamily="18" charset="-34"/>
              </a:rPr>
              <a:t>Application of </a:t>
            </a:r>
            <a:r>
              <a:rPr lang="en-GB" b="1" i="1" dirty="0">
                <a:solidFill>
                  <a:srgbClr val="141412"/>
                </a:solidFill>
                <a:latin typeface="Calibri Light" panose="020F0302020204030204"/>
                <a:ea typeface="Times New Roman" panose="02020603050405020304" pitchFamily="18" charset="0"/>
                <a:cs typeface="DilleniaUPC" panose="02020603050405020304" pitchFamily="18" charset="-34"/>
              </a:rPr>
              <a:t>Therapeutic ultrasound</a:t>
            </a:r>
          </a:p>
        </p:txBody>
      </p:sp>
      <p:sp>
        <p:nvSpPr>
          <p:cNvPr id="16" name="Rechthoek 15"/>
          <p:cNvSpPr/>
          <p:nvPr/>
        </p:nvSpPr>
        <p:spPr>
          <a:xfrm>
            <a:off x="476249" y="4526057"/>
            <a:ext cx="6096000" cy="1200329"/>
          </a:xfrm>
          <a:prstGeom prst="rect">
            <a:avLst/>
          </a:prstGeom>
        </p:spPr>
        <p:txBody>
          <a:bodyPr>
            <a:spAutoFit/>
          </a:bodyPr>
          <a:lstStyle/>
          <a:p>
            <a:pPr lvl="0"/>
            <a:r>
              <a:rPr lang="en-GB" dirty="0">
                <a:solidFill>
                  <a:srgbClr val="000000"/>
                </a:solidFill>
                <a:latin typeface="Calibri Light" panose="020F0302020204030204"/>
              </a:rPr>
              <a:t>Effectiveness of therapeutic ultrasound for pain, musculoskeletal injuries, and soft tissue lesions remains </a:t>
            </a:r>
            <a:r>
              <a:rPr lang="en-GB" b="1" dirty="0">
                <a:solidFill>
                  <a:srgbClr val="7030A0"/>
                </a:solidFill>
                <a:latin typeface="Calibri Light" panose="020F0302020204030204"/>
              </a:rPr>
              <a:t>questionable</a:t>
            </a:r>
            <a:r>
              <a:rPr lang="en-GB" dirty="0">
                <a:solidFill>
                  <a:srgbClr val="000000"/>
                </a:solidFill>
                <a:latin typeface="Calibri Light" panose="020F0302020204030204"/>
              </a:rPr>
              <a:t>. However, the risk of harm such as burns, appears to be low when the modality is properly </a:t>
            </a:r>
            <a:r>
              <a:rPr lang="en-GB" dirty="0" smtClean="0">
                <a:solidFill>
                  <a:srgbClr val="000000"/>
                </a:solidFill>
                <a:latin typeface="Calibri Light" panose="020F0302020204030204"/>
              </a:rPr>
              <a:t>applied.</a:t>
            </a:r>
            <a:endParaRPr lang="en-GB" dirty="0">
              <a:solidFill>
                <a:srgbClr val="000000"/>
              </a:solidFill>
              <a:latin typeface="Calibri Light" panose="020F0302020204030204"/>
            </a:endParaRPr>
          </a:p>
        </p:txBody>
      </p:sp>
    </p:spTree>
    <p:extLst>
      <p:ext uri="{BB962C8B-B14F-4D97-AF65-F5344CB8AC3E}">
        <p14:creationId xmlns:p14="http://schemas.microsoft.com/office/powerpoint/2010/main" val="153224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Procedure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Therapeutic </a:t>
            </a:r>
            <a:r>
              <a:rPr lang="en-GB" sz="2000" b="1" kern="0" dirty="0">
                <a:solidFill>
                  <a:srgbClr val="2E74B5"/>
                </a:solidFill>
                <a:latin typeface="Calibri Light" panose="020F0302020204030204" pitchFamily="34" charset="0"/>
                <a:cs typeface="Times New Roman" panose="02020603050405020304" pitchFamily="18" charset="0"/>
              </a:rPr>
              <a:t>ultrasound</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12130" y="1474203"/>
            <a:ext cx="7501624" cy="2862322"/>
          </a:xfrm>
          <a:prstGeom prst="rect">
            <a:avLst/>
          </a:prstGeom>
        </p:spPr>
        <p:txBody>
          <a:bodyPr wrap="square">
            <a:spAutoFit/>
          </a:bodyPr>
          <a:lstStyle/>
          <a:p>
            <a:pPr lvl="0"/>
            <a:r>
              <a:rPr lang="en-GB" dirty="0">
                <a:solidFill>
                  <a:srgbClr val="000000"/>
                </a:solidFill>
                <a:latin typeface="Calibri Light" panose="020F0302020204030204"/>
              </a:rPr>
              <a:t>The therapeutic ultrasound apparatus generates a high-frequency alternating current, which is then converted into acoustic </a:t>
            </a:r>
            <a:r>
              <a:rPr lang="en-GB" dirty="0" smtClean="0">
                <a:solidFill>
                  <a:srgbClr val="000000"/>
                </a:solidFill>
                <a:latin typeface="Calibri Light" panose="020F0302020204030204"/>
              </a:rPr>
              <a:t>vibrations by a piezo-electric transducer. The beam </a:t>
            </a:r>
            <a:r>
              <a:rPr lang="en-GB" dirty="0">
                <a:solidFill>
                  <a:srgbClr val="000000"/>
                </a:solidFill>
                <a:latin typeface="Calibri Light" panose="020F0302020204030204"/>
              </a:rPr>
              <a:t>of </a:t>
            </a:r>
            <a:r>
              <a:rPr lang="en-GB" dirty="0" smtClean="0">
                <a:solidFill>
                  <a:srgbClr val="000000"/>
                </a:solidFill>
                <a:latin typeface="Calibri Light" panose="020F0302020204030204"/>
              </a:rPr>
              <a:t>ultrasound is not focussed but </a:t>
            </a:r>
            <a:r>
              <a:rPr lang="en-GB" b="1" dirty="0" smtClean="0">
                <a:solidFill>
                  <a:srgbClr val="7030A0"/>
                </a:solidFill>
                <a:latin typeface="Calibri Light" panose="020F0302020204030204"/>
              </a:rPr>
              <a:t>spread-out</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sound waves that pass through the skin cause a vibration of the local tissues. This vibration or cavitation can cause a deep heating locally though usually no sensation of heat will be felt by the </a:t>
            </a:r>
            <a:r>
              <a:rPr lang="en-GB" dirty="0" smtClean="0">
                <a:solidFill>
                  <a:srgbClr val="000000"/>
                </a:solidFill>
                <a:latin typeface="Calibri Light" panose="020F0302020204030204"/>
              </a:rPr>
              <a:t>patient. </a:t>
            </a:r>
          </a:p>
          <a:p>
            <a:pPr lvl="0"/>
            <a:endParaRPr lang="en-GB" dirty="0">
              <a:solidFill>
                <a:srgbClr val="000000"/>
              </a:solidFill>
              <a:latin typeface="Calibri Light" panose="020F0302020204030204"/>
            </a:endParaRPr>
          </a:p>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hand-held transducer is applied with </a:t>
            </a:r>
            <a:r>
              <a:rPr lang="en-GB" b="1" dirty="0">
                <a:solidFill>
                  <a:srgbClr val="7030A0"/>
                </a:solidFill>
                <a:latin typeface="Calibri Light" panose="020F0302020204030204"/>
              </a:rPr>
              <a:t>coupling gel </a:t>
            </a:r>
            <a:r>
              <a:rPr lang="en-GB" dirty="0">
                <a:solidFill>
                  <a:srgbClr val="000000"/>
                </a:solidFill>
                <a:latin typeface="Calibri Light" panose="020F0302020204030204"/>
              </a:rPr>
              <a:t>and moved in a circular motion over an injured or painful area of the anatomy to treat conditions such as </a:t>
            </a:r>
            <a:r>
              <a:rPr lang="en-GB" dirty="0" smtClean="0">
                <a:solidFill>
                  <a:srgbClr val="000000"/>
                </a:solidFill>
                <a:latin typeface="Calibri Light" panose="020F0302020204030204"/>
              </a:rPr>
              <a:t>tendonitis</a:t>
            </a:r>
            <a:r>
              <a:rPr lang="en-GB" dirty="0">
                <a:solidFill>
                  <a:srgbClr val="000000"/>
                </a:solidFill>
                <a:latin typeface="Calibri Light" panose="020F0302020204030204"/>
              </a:rPr>
              <a:t>, by trained physical therapy technicians. </a:t>
            </a:r>
            <a:endParaRPr lang="en-GB" dirty="0" smtClean="0">
              <a:solidFill>
                <a:srgbClr val="000000"/>
              </a:solidFill>
              <a:latin typeface="Calibri Light" panose="020F0302020204030204"/>
            </a:endParaRPr>
          </a:p>
        </p:txBody>
      </p:sp>
      <p:sp>
        <p:nvSpPr>
          <p:cNvPr id="13" name="Rechthoek 12"/>
          <p:cNvSpPr/>
          <p:nvPr/>
        </p:nvSpPr>
        <p:spPr>
          <a:xfrm>
            <a:off x="1774445" y="5511903"/>
            <a:ext cx="8631256" cy="646331"/>
          </a:xfrm>
          <a:prstGeom prst="rect">
            <a:avLst/>
          </a:prstGeom>
          <a:solidFill>
            <a:schemeClr val="bg2"/>
          </a:solidFill>
          <a:ln>
            <a:solidFill>
              <a:srgbClr val="7030A0"/>
            </a:solidFill>
          </a:ln>
        </p:spPr>
        <p:txBody>
          <a:bodyPr wrap="square">
            <a:spAutoFit/>
          </a:bodyPr>
          <a:lstStyle/>
          <a:p>
            <a:pPr algn="ctr"/>
            <a:r>
              <a:rPr lang="en-GB" dirty="0">
                <a:solidFill>
                  <a:srgbClr val="141412"/>
                </a:solidFill>
                <a:latin typeface="Calibri Light" panose="020F0302020204030204"/>
                <a:ea typeface="Times New Roman" panose="02020603050405020304" pitchFamily="18" charset="0"/>
                <a:cs typeface="DilleniaUPC" panose="02020603050405020304" pitchFamily="18" charset="-34"/>
              </a:rPr>
              <a:t>Depending on the temperature gradients, the effects from ultrasound exposure can include </a:t>
            </a:r>
            <a:endParaRPr lang="en-GB" dirty="0" smtClean="0">
              <a:solidFill>
                <a:srgbClr val="141412"/>
              </a:solidFill>
              <a:latin typeface="Calibri Light" panose="020F0302020204030204"/>
              <a:ea typeface="Times New Roman" panose="02020603050405020304" pitchFamily="18" charset="0"/>
              <a:cs typeface="DilleniaUPC" panose="02020603050405020304" pitchFamily="18" charset="-34"/>
            </a:endParaRPr>
          </a:p>
          <a:p>
            <a:pPr algn="ctr"/>
            <a:r>
              <a:rPr lang="en-GB" dirty="0" smtClean="0">
                <a:solidFill>
                  <a:srgbClr val="141412"/>
                </a:solidFill>
                <a:latin typeface="Calibri Light" panose="020F0302020204030204"/>
                <a:ea typeface="Times New Roman" panose="02020603050405020304" pitchFamily="18" charset="0"/>
                <a:cs typeface="DilleniaUPC" panose="02020603050405020304" pitchFamily="18" charset="-34"/>
              </a:rPr>
              <a:t>mild </a:t>
            </a:r>
            <a:r>
              <a:rPr lang="en-GB" dirty="0">
                <a:solidFill>
                  <a:srgbClr val="141412"/>
                </a:solidFill>
                <a:latin typeface="Calibri Light" panose="020F0302020204030204"/>
                <a:ea typeface="Times New Roman" panose="02020603050405020304" pitchFamily="18" charset="0"/>
                <a:cs typeface="DilleniaUPC" panose="02020603050405020304" pitchFamily="18" charset="-34"/>
              </a:rPr>
              <a:t>heating, coagulative necrosis, tissue vaporization, or all three.</a:t>
            </a:r>
          </a:p>
        </p:txBody>
      </p:sp>
      <p:pic>
        <p:nvPicPr>
          <p:cNvPr id="7" name="Afbeelding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9942" y="1549789"/>
            <a:ext cx="3362462" cy="2236428"/>
          </a:xfrm>
          <a:prstGeom prst="rect">
            <a:avLst/>
          </a:prstGeom>
        </p:spPr>
      </p:pic>
      <p:sp>
        <p:nvSpPr>
          <p:cNvPr id="3" name="Rechthoek 2"/>
          <p:cNvSpPr/>
          <p:nvPr/>
        </p:nvSpPr>
        <p:spPr>
          <a:xfrm>
            <a:off x="412130" y="4469352"/>
            <a:ext cx="11135204" cy="646331"/>
          </a:xfrm>
          <a:prstGeom prst="rect">
            <a:avLst/>
          </a:prstGeom>
        </p:spPr>
        <p:txBody>
          <a:bodyPr wrap="square">
            <a:spAutoFit/>
          </a:bodyPr>
          <a:lstStyle/>
          <a:p>
            <a:pPr lvl="0"/>
            <a:r>
              <a:rPr lang="en-GB" dirty="0">
                <a:solidFill>
                  <a:srgbClr val="141412"/>
                </a:solidFill>
                <a:latin typeface="Calibri Light" panose="020F0302020204030204"/>
                <a:ea typeface="Times New Roman" panose="02020603050405020304" pitchFamily="18" charset="0"/>
                <a:cs typeface="DilleniaUPC" panose="02020603050405020304" pitchFamily="18" charset="-34"/>
              </a:rPr>
              <a:t>During the treatment the head of the ultrasound transducer is kept in constant motion, so that the patient feels no discomfort. </a:t>
            </a:r>
            <a:endParaRPr lang="en-GB" dirty="0">
              <a:solidFill>
                <a:srgbClr val="000000"/>
              </a:solidFill>
              <a:latin typeface="Calibri Light" panose="020F0302020204030204"/>
            </a:endParaRPr>
          </a:p>
        </p:txBody>
      </p:sp>
    </p:spTree>
    <p:extLst>
      <p:ext uri="{BB962C8B-B14F-4D97-AF65-F5344CB8AC3E}">
        <p14:creationId xmlns:p14="http://schemas.microsoft.com/office/powerpoint/2010/main" val="204104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Therapeutic </a:t>
            </a:r>
            <a:r>
              <a:rPr lang="en-GB" sz="2000" b="1" kern="0" dirty="0">
                <a:solidFill>
                  <a:srgbClr val="2E74B5"/>
                </a:solidFill>
                <a:latin typeface="Calibri Light" panose="020F0302020204030204" pitchFamily="34" charset="0"/>
                <a:cs typeface="Times New Roman" panose="02020603050405020304" pitchFamily="18" charset="0"/>
              </a:rPr>
              <a:t>ultrasound</a:t>
            </a:r>
            <a:endParaRPr lang="en-GB" sz="2000" dirty="0"/>
          </a:p>
        </p:txBody>
      </p:sp>
      <p:pic>
        <p:nvPicPr>
          <p:cNvPr id="1026" name="Picture 2" descr="https://sp4med-general-spectrummedicali.netdna-ssl.com/wp-content/uploads/other-images/3frequency-graphic.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704" y="1522671"/>
            <a:ext cx="3366585" cy="1833064"/>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p:cNvSpPr/>
          <p:nvPr/>
        </p:nvSpPr>
        <p:spPr>
          <a:xfrm>
            <a:off x="4166920" y="1500163"/>
            <a:ext cx="3074567" cy="2308324"/>
          </a:xfrm>
          <a:prstGeom prst="rect">
            <a:avLst/>
          </a:prstGeom>
        </p:spPr>
        <p:txBody>
          <a:bodyPr wrap="square">
            <a:spAutoFit/>
          </a:bodyPr>
          <a:lstStyle/>
          <a:p>
            <a:pPr lvl="0"/>
            <a:r>
              <a:rPr lang="en-GB" dirty="0" smtClean="0">
                <a:solidFill>
                  <a:srgbClr val="000000"/>
                </a:solidFill>
                <a:latin typeface="Calibri Light" panose="020F0302020204030204"/>
              </a:rPr>
              <a:t>The penetration of ultrasound depends on its frequency: higher frequencies are absorbed faster; in other words: lower frequencies penetrate deeper</a:t>
            </a:r>
            <a:r>
              <a:rPr lang="en-GB" dirty="0">
                <a:solidFill>
                  <a:srgbClr val="000000"/>
                </a:solidFill>
                <a:latin typeface="Calibri Light" panose="020F0302020204030204"/>
              </a:rPr>
              <a:t>. Maximum energy absorption in soft tissue occurs from 2 to 5 </a:t>
            </a:r>
            <a:r>
              <a:rPr lang="en-GB" dirty="0" smtClean="0">
                <a:solidFill>
                  <a:srgbClr val="000000"/>
                </a:solidFill>
                <a:latin typeface="Calibri Light" panose="020F0302020204030204"/>
              </a:rPr>
              <a:t>cm.  </a:t>
            </a:r>
            <a:endParaRPr lang="en-GB" dirty="0">
              <a:solidFill>
                <a:srgbClr val="000000"/>
              </a:solidFill>
              <a:latin typeface="Calibri Light" panose="020F0302020204030204"/>
            </a:endParaRPr>
          </a:p>
        </p:txBody>
      </p:sp>
      <p:grpSp>
        <p:nvGrpSpPr>
          <p:cNvPr id="3" name="Groep 2"/>
          <p:cNvGrpSpPr/>
          <p:nvPr/>
        </p:nvGrpSpPr>
        <p:grpSpPr>
          <a:xfrm>
            <a:off x="7760283" y="1284835"/>
            <a:ext cx="3781425" cy="5134900"/>
            <a:chOff x="7760283" y="1284835"/>
            <a:chExt cx="3781425" cy="5134900"/>
          </a:xfrm>
        </p:grpSpPr>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8318" y="1284835"/>
              <a:ext cx="3485357" cy="4214034"/>
            </a:xfrm>
            <a:prstGeom prst="rect">
              <a:avLst/>
            </a:prstGeom>
          </p:spPr>
        </p:pic>
        <p:sp>
          <p:nvSpPr>
            <p:cNvPr id="6" name="Rechthoek 5"/>
            <p:cNvSpPr/>
            <p:nvPr/>
          </p:nvSpPr>
          <p:spPr>
            <a:xfrm>
              <a:off x="7760283" y="5496405"/>
              <a:ext cx="3781425" cy="923330"/>
            </a:xfrm>
            <a:prstGeom prst="rect">
              <a:avLst/>
            </a:prstGeom>
          </p:spPr>
          <p:txBody>
            <a:bodyPr wrap="square">
              <a:spAutoFit/>
            </a:bodyPr>
            <a:lstStyle/>
            <a:p>
              <a:pPr algn="ctr"/>
              <a:r>
                <a:rPr lang="en-GB" dirty="0">
                  <a:solidFill>
                    <a:srgbClr val="000000"/>
                  </a:solidFill>
                  <a:latin typeface="Calibri Light" panose="020F0302020204030204"/>
                </a:rPr>
                <a:t>Therapeutic ultrasound devices may use short bursts or continuous waves </a:t>
              </a:r>
              <a:r>
                <a:rPr lang="en-GB" dirty="0" smtClean="0">
                  <a:solidFill>
                    <a:srgbClr val="000000"/>
                  </a:solidFill>
                  <a:latin typeface="Calibri Light" panose="020F0302020204030204"/>
                </a:rPr>
                <a:t>of acoustic energy. </a:t>
              </a:r>
              <a:endParaRPr lang="en-GB" dirty="0">
                <a:solidFill>
                  <a:srgbClr val="000000"/>
                </a:solidFill>
                <a:latin typeface="Calibri Light" panose="020F0302020204030204"/>
              </a:endParaRPr>
            </a:p>
          </p:txBody>
        </p:sp>
      </p:grpSp>
      <p:pic>
        <p:nvPicPr>
          <p:cNvPr id="7" name="Picture 2" descr="https://upload.wikimedia.org/wikipedia/commons/thumb/7/74/Ultrasound_range_diagram.svg/2000px-Ultrasound_range_diagram.sv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8056" y="4409651"/>
            <a:ext cx="7417631" cy="175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28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 applications: muscle and ligaments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Therapeutic </a:t>
            </a:r>
            <a:r>
              <a:rPr lang="en-GB" sz="2000" b="1" kern="0" dirty="0">
                <a:solidFill>
                  <a:srgbClr val="2E74B5"/>
                </a:solidFill>
                <a:latin typeface="Calibri Light" panose="020F0302020204030204" pitchFamily="34" charset="0"/>
                <a:cs typeface="Times New Roman" panose="02020603050405020304" pitchFamily="18" charset="0"/>
              </a:rPr>
              <a:t>ultrasound</a:t>
            </a:r>
            <a:endParaRPr lang="en-GB" sz="2000" dirty="0"/>
          </a:p>
        </p:txBody>
      </p:sp>
      <p:pic>
        <p:nvPicPr>
          <p:cNvPr id="3" name="Afbeelding 2"/>
          <p:cNvPicPr>
            <a:picLocks noChangeAspect="1"/>
          </p:cNvPicPr>
          <p:nvPr/>
        </p:nvPicPr>
        <p:blipFill>
          <a:blip r:embed="rId2"/>
          <a:stretch>
            <a:fillRect/>
          </a:stretch>
        </p:blipFill>
        <p:spPr>
          <a:xfrm>
            <a:off x="3529680" y="1539293"/>
            <a:ext cx="2560393" cy="1828852"/>
          </a:xfrm>
          <a:prstGeom prst="rect">
            <a:avLst/>
          </a:prstGeom>
        </p:spPr>
      </p:pic>
      <p:pic>
        <p:nvPicPr>
          <p:cNvPr id="4" name="Afbeelding 3"/>
          <p:cNvPicPr>
            <a:picLocks noChangeAspect="1"/>
          </p:cNvPicPr>
          <p:nvPr/>
        </p:nvPicPr>
        <p:blipFill>
          <a:blip r:embed="rId3"/>
          <a:stretch>
            <a:fillRect/>
          </a:stretch>
        </p:blipFill>
        <p:spPr>
          <a:xfrm>
            <a:off x="476249" y="1539293"/>
            <a:ext cx="2552700" cy="1790700"/>
          </a:xfrm>
          <a:prstGeom prst="rect">
            <a:avLst/>
          </a:prstGeom>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1606" y="1516748"/>
            <a:ext cx="1870798" cy="1870798"/>
          </a:xfrm>
          <a:prstGeom prst="rect">
            <a:avLst/>
          </a:prstGeom>
        </p:spPr>
      </p:pic>
      <p:pic>
        <p:nvPicPr>
          <p:cNvPr id="6" name="Afbeelding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249" y="3990734"/>
            <a:ext cx="3126980" cy="1664255"/>
          </a:xfrm>
          <a:prstGeom prst="rect">
            <a:avLst/>
          </a:prstGeom>
        </p:spPr>
      </p:pic>
      <p:pic>
        <p:nvPicPr>
          <p:cNvPr id="9" name="Afbeelding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94879" y="3990735"/>
            <a:ext cx="2560393" cy="1664255"/>
          </a:xfrm>
          <a:prstGeom prst="rect">
            <a:avLst/>
          </a:prstGeom>
        </p:spPr>
      </p:pic>
      <p:pic>
        <p:nvPicPr>
          <p:cNvPr id="10" name="Afbeelding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17620" y="1523599"/>
            <a:ext cx="2660248" cy="1863947"/>
          </a:xfrm>
          <a:prstGeom prst="rect">
            <a:avLst/>
          </a:prstGeom>
        </p:spPr>
      </p:pic>
      <p:pic>
        <p:nvPicPr>
          <p:cNvPr id="12" name="Afbeelding 11"/>
          <p:cNvPicPr>
            <a:picLocks noChangeAspect="1"/>
          </p:cNvPicPr>
          <p:nvPr/>
        </p:nvPicPr>
        <p:blipFill>
          <a:blip r:embed="rId8"/>
          <a:stretch>
            <a:fillRect/>
          </a:stretch>
        </p:blipFill>
        <p:spPr>
          <a:xfrm>
            <a:off x="8007753" y="3960513"/>
            <a:ext cx="2541714" cy="1694476"/>
          </a:xfrm>
          <a:prstGeom prst="rect">
            <a:avLst/>
          </a:prstGeom>
        </p:spPr>
      </p:pic>
      <p:sp>
        <p:nvSpPr>
          <p:cNvPr id="13" name="Rechthoek 12"/>
          <p:cNvSpPr/>
          <p:nvPr/>
        </p:nvSpPr>
        <p:spPr>
          <a:xfrm>
            <a:off x="476249" y="5875945"/>
            <a:ext cx="10926155" cy="335756"/>
          </a:xfrm>
          <a:prstGeom prst="rect">
            <a:avLst/>
          </a:prstGeom>
          <a:solidFill>
            <a:schemeClr val="bg2"/>
          </a:solidFill>
          <a:ln>
            <a:solidFill>
              <a:srgbClr val="7030A0"/>
            </a:solidFill>
          </a:ln>
        </p:spPr>
        <p:txBody>
          <a:bodyPr wrap="square">
            <a:spAutoFit/>
          </a:bodyPr>
          <a:lstStyle/>
          <a:p>
            <a:pPr algn="ctr"/>
            <a:r>
              <a:rPr lang="en-GB" dirty="0">
                <a:latin typeface="+mj-lt"/>
              </a:rPr>
              <a:t>A typical ultrasound treatment will take from 3-5 minutes depending on the size of the area being treated.</a:t>
            </a:r>
          </a:p>
        </p:txBody>
      </p:sp>
    </p:spTree>
    <p:extLst>
      <p:ext uri="{BB962C8B-B14F-4D97-AF65-F5344CB8AC3E}">
        <p14:creationId xmlns:p14="http://schemas.microsoft.com/office/powerpoint/2010/main" val="793512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Therapeutic </a:t>
            </a:r>
            <a:r>
              <a:rPr lang="en-GB" sz="2000" b="1" kern="0" dirty="0">
                <a:solidFill>
                  <a:srgbClr val="2E74B5"/>
                </a:solidFill>
                <a:latin typeface="Calibri Light" panose="020F0302020204030204" pitchFamily="34" charset="0"/>
                <a:cs typeface="Times New Roman" panose="02020603050405020304" pitchFamily="18" charset="0"/>
              </a:rPr>
              <a:t>ultrasound</a:t>
            </a:r>
            <a:endParaRPr lang="en-GB" sz="2000"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116" y="1400451"/>
            <a:ext cx="3253213" cy="2380974"/>
          </a:xfrm>
          <a:prstGeom prst="rect">
            <a:avLst/>
          </a:prstGeom>
        </p:spPr>
      </p:pic>
      <p:cxnSp>
        <p:nvCxnSpPr>
          <p:cNvPr id="16" name="Rechte verbindingslijn 15"/>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Afbeelding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11980" y="1868991"/>
            <a:ext cx="4038600" cy="2272617"/>
          </a:xfrm>
          <a:prstGeom prst="rect">
            <a:avLst/>
          </a:prstGeom>
        </p:spPr>
      </p:pic>
      <p:pic>
        <p:nvPicPr>
          <p:cNvPr id="13" name="Afbeelding 12"/>
          <p:cNvPicPr>
            <a:picLocks noChangeAspect="1"/>
          </p:cNvPicPr>
          <p:nvPr/>
        </p:nvPicPr>
        <p:blipFill rotWithShape="1">
          <a:blip r:embed="rId4" cstate="email">
            <a:extLst>
              <a:ext uri="{28A0092B-C50C-407E-A947-70E740481C1C}">
                <a14:useLocalDpi xmlns:a14="http://schemas.microsoft.com/office/drawing/2010/main"/>
              </a:ext>
            </a:extLst>
          </a:blip>
          <a:srcRect b="27669"/>
          <a:stretch/>
        </p:blipFill>
        <p:spPr>
          <a:xfrm>
            <a:off x="2925154" y="3781425"/>
            <a:ext cx="3276600" cy="2060855"/>
          </a:xfrm>
          <a:prstGeom prst="rect">
            <a:avLst/>
          </a:prstGeom>
        </p:spPr>
      </p:pic>
    </p:spTree>
    <p:extLst>
      <p:ext uri="{BB962C8B-B14F-4D97-AF65-F5344CB8AC3E}">
        <p14:creationId xmlns:p14="http://schemas.microsoft.com/office/powerpoint/2010/main" val="4235761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Transducer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Therapeutic </a:t>
            </a:r>
            <a:r>
              <a:rPr lang="en-GB" sz="2000" b="1" kern="0" dirty="0">
                <a:solidFill>
                  <a:srgbClr val="2E74B5"/>
                </a:solidFill>
                <a:latin typeface="Calibri Light" panose="020F0302020204030204" pitchFamily="34" charset="0"/>
                <a:cs typeface="Times New Roman" panose="02020603050405020304" pitchFamily="18" charset="0"/>
              </a:rPr>
              <a:t>ultrasound</a:t>
            </a:r>
            <a:endParaRPr lang="en-GB" sz="2000" dirty="0"/>
          </a:p>
        </p:txBody>
      </p:sp>
      <p:pic>
        <p:nvPicPr>
          <p:cNvPr id="10" name="Afbeelding 9"/>
          <p:cNvPicPr>
            <a:picLocks noChangeAspect="1"/>
          </p:cNvPicPr>
          <p:nvPr/>
        </p:nvPicPr>
        <p:blipFill rotWithShape="1">
          <a:blip r:embed="rId2" cstate="email">
            <a:extLst>
              <a:ext uri="{28A0092B-C50C-407E-A947-70E740481C1C}">
                <a14:useLocalDpi xmlns:a14="http://schemas.microsoft.com/office/drawing/2010/main"/>
              </a:ext>
            </a:extLst>
          </a:blip>
          <a:srcRect r="2103"/>
          <a:stretch/>
        </p:blipFill>
        <p:spPr>
          <a:xfrm>
            <a:off x="562954" y="1499042"/>
            <a:ext cx="5809271" cy="3228975"/>
          </a:xfrm>
          <a:prstGeom prst="rect">
            <a:avLst/>
          </a:prstGeom>
        </p:spPr>
      </p:pic>
      <p:cxnSp>
        <p:nvCxnSpPr>
          <p:cNvPr id="16" name="Rechte verbindingslijn 15"/>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3" name="Afbeelding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19875" y="1940515"/>
            <a:ext cx="5257800" cy="2914650"/>
          </a:xfrm>
          <a:prstGeom prst="rect">
            <a:avLst/>
          </a:prstGeom>
        </p:spPr>
      </p:pic>
      <p:sp>
        <p:nvSpPr>
          <p:cNvPr id="5" name="Tekstvak 4"/>
          <p:cNvSpPr txBox="1"/>
          <p:nvPr/>
        </p:nvSpPr>
        <p:spPr>
          <a:xfrm>
            <a:off x="476249" y="5473850"/>
            <a:ext cx="11249026" cy="646331"/>
          </a:xfrm>
          <a:prstGeom prst="rect">
            <a:avLst/>
          </a:prstGeom>
          <a:noFill/>
        </p:spPr>
        <p:txBody>
          <a:bodyPr wrap="square" rtlCol="0">
            <a:spAutoFit/>
          </a:bodyPr>
          <a:lstStyle/>
          <a:p>
            <a:r>
              <a:rPr lang="en-GB" dirty="0" smtClean="0">
                <a:latin typeface="+mj-lt"/>
              </a:rPr>
              <a:t>the thickness of the piezo-electric crystal determines its resonance frequency, and therefore of the frequency of the ultrasound that is generated. The Oscillator frequency is adjusted to the Crystal frequency with the variable capacitor C1.</a:t>
            </a:r>
            <a:endParaRPr lang="en-GB" dirty="0">
              <a:latin typeface="+mj-lt"/>
            </a:endParaRPr>
          </a:p>
        </p:txBody>
      </p:sp>
    </p:spTree>
    <p:extLst>
      <p:ext uri="{BB962C8B-B14F-4D97-AF65-F5344CB8AC3E}">
        <p14:creationId xmlns:p14="http://schemas.microsoft.com/office/powerpoint/2010/main" val="283774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Therapeutic ultrasound Systems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Therapeutic </a:t>
            </a:r>
            <a:r>
              <a:rPr lang="en-GB" sz="2000" b="1" kern="0" dirty="0">
                <a:solidFill>
                  <a:srgbClr val="2E74B5"/>
                </a:solidFill>
                <a:latin typeface="Calibri Light" panose="020F0302020204030204" pitchFamily="34" charset="0"/>
                <a:cs typeface="Times New Roman" panose="02020603050405020304" pitchFamily="18" charset="0"/>
              </a:rPr>
              <a:t>ultrasound</a:t>
            </a:r>
            <a:endParaRPr lang="en-GB" sz="20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t="21426" b="12994"/>
          <a:stretch/>
        </p:blipFill>
        <p:spPr>
          <a:xfrm>
            <a:off x="344397" y="1570506"/>
            <a:ext cx="3121101" cy="2046825"/>
          </a:xfrm>
          <a:prstGeom prst="rect">
            <a:avLst/>
          </a:prstGeom>
        </p:spPr>
      </p:pic>
      <p:pic>
        <p:nvPicPr>
          <p:cNvPr id="4" name="Afbeelding 3"/>
          <p:cNvPicPr>
            <a:picLocks noChangeAspect="1"/>
          </p:cNvPicPr>
          <p:nvPr/>
        </p:nvPicPr>
        <p:blipFill>
          <a:blip r:embed="rId3"/>
          <a:stretch>
            <a:fillRect/>
          </a:stretch>
        </p:blipFill>
        <p:spPr>
          <a:xfrm>
            <a:off x="4574117" y="1412962"/>
            <a:ext cx="3265420" cy="2280611"/>
          </a:xfrm>
          <a:prstGeom prst="rect">
            <a:avLst/>
          </a:prstGeom>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6191" y="1331632"/>
            <a:ext cx="3124979" cy="2285699"/>
          </a:xfrm>
          <a:prstGeom prst="rect">
            <a:avLst/>
          </a:prstGeom>
        </p:spPr>
      </p:pic>
      <p:pic>
        <p:nvPicPr>
          <p:cNvPr id="6" name="Afbeelding 5"/>
          <p:cNvPicPr>
            <a:picLocks noChangeAspect="1"/>
          </p:cNvPicPr>
          <p:nvPr/>
        </p:nvPicPr>
        <p:blipFill>
          <a:blip r:embed="rId5"/>
          <a:stretch>
            <a:fillRect/>
          </a:stretch>
        </p:blipFill>
        <p:spPr>
          <a:xfrm>
            <a:off x="412130" y="3664128"/>
            <a:ext cx="3234464" cy="2654956"/>
          </a:xfrm>
          <a:prstGeom prst="rect">
            <a:avLst/>
          </a:prstGeom>
        </p:spPr>
      </p:pic>
      <p:pic>
        <p:nvPicPr>
          <p:cNvPr id="7" name="Afbeelding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67200" y="3925650"/>
            <a:ext cx="3082834" cy="2140131"/>
          </a:xfrm>
          <a:prstGeom prst="rect">
            <a:avLst/>
          </a:prstGeom>
        </p:spPr>
      </p:pic>
      <p:pic>
        <p:nvPicPr>
          <p:cNvPr id="9" name="Afbeelding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666811" y="3940227"/>
            <a:ext cx="2551570" cy="2132088"/>
          </a:xfrm>
          <a:prstGeom prst="rect">
            <a:avLst/>
          </a:prstGeom>
        </p:spPr>
      </p:pic>
    </p:spTree>
    <p:extLst>
      <p:ext uri="{BB962C8B-B14F-4D97-AF65-F5344CB8AC3E}">
        <p14:creationId xmlns:p14="http://schemas.microsoft.com/office/powerpoint/2010/main" val="706448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2902</TotalTime>
  <Words>1270</Words>
  <Application>Microsoft Office PowerPoint</Application>
  <PresentationFormat>Widescreen</PresentationFormat>
  <Paragraphs>130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Courier New</vt:lpstr>
      <vt:lpstr>DilleniaUPC</vt:lpstr>
      <vt:lpstr>Times New Roman</vt:lpstr>
      <vt:lpstr>Wingdings</vt:lpstr>
      <vt:lpstr>Terugblik</vt:lpstr>
      <vt:lpstr>Therapeutic ultrasound</vt:lpstr>
      <vt:lpstr>Principles of operation</vt:lpstr>
      <vt:lpstr>Perceived benefits</vt:lpstr>
      <vt:lpstr>Procedure</vt:lpstr>
      <vt:lpstr>Scientific Principles</vt:lpstr>
      <vt:lpstr>Main applications: muscle and ligaments</vt:lpstr>
      <vt:lpstr>Components </vt:lpstr>
      <vt:lpstr>Ultrasound Transducer </vt:lpstr>
      <vt:lpstr>Therapeutic ultrasound Systems </vt:lpstr>
      <vt:lpstr>User Interface</vt:lpstr>
      <vt:lpstr>Therapeutic Ultrasound Device</vt:lpstr>
      <vt:lpstr>Trouble shooting: follow the user / service manual</vt:lpstr>
      <vt:lpstr>Trouble shooting example</vt:lpstr>
      <vt:lpstr>Safety Considerations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246</cp:revision>
  <dcterms:created xsi:type="dcterms:W3CDTF">2014-11-03T16:21:19Z</dcterms:created>
  <dcterms:modified xsi:type="dcterms:W3CDTF">2020-03-18T14:09:47Z</dcterms:modified>
</cp:coreProperties>
</file>